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59" r:id="rId3"/>
    <p:sldId id="294" r:id="rId4"/>
    <p:sldId id="360" r:id="rId5"/>
    <p:sldId id="335" r:id="rId6"/>
    <p:sldId id="364" r:id="rId7"/>
    <p:sldId id="344" r:id="rId8"/>
    <p:sldId id="297" r:id="rId9"/>
    <p:sldId id="279" r:id="rId10"/>
    <p:sldId id="276" r:id="rId11"/>
    <p:sldId id="334" r:id="rId12"/>
    <p:sldId id="259" r:id="rId13"/>
    <p:sldId id="347" r:id="rId14"/>
    <p:sldId id="345" r:id="rId15"/>
    <p:sldId id="333" r:id="rId16"/>
    <p:sldId id="366" r:id="rId17"/>
    <p:sldId id="289" r:id="rId18"/>
    <p:sldId id="264" r:id="rId19"/>
    <p:sldId id="331" r:id="rId20"/>
    <p:sldId id="267" r:id="rId21"/>
    <p:sldId id="363" r:id="rId22"/>
    <p:sldId id="361" r:id="rId23"/>
    <p:sldId id="362" r:id="rId24"/>
    <p:sldId id="327" r:id="rId25"/>
    <p:sldId id="330" r:id="rId26"/>
    <p:sldId id="351" r:id="rId27"/>
    <p:sldId id="365" r:id="rId28"/>
    <p:sldId id="311" r:id="rId29"/>
    <p:sldId id="320" r:id="rId30"/>
    <p:sldId id="283" r:id="rId31"/>
    <p:sldId id="3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4692"/>
  </p:normalViewPr>
  <p:slideViewPr>
    <p:cSldViewPr>
      <p:cViewPr varScale="1">
        <p:scale>
          <a:sx n="160" d="100"/>
          <a:sy n="160" d="100"/>
        </p:scale>
        <p:origin x="208" y="36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rfilling\Documents\Verb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26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A3C-AC41-BAC1-6F673289D253}"/>
              </c:ext>
            </c:extLst>
          </c:dPt>
          <c:dPt>
            <c:idx val="1"/>
            <c:bubble3D val="0"/>
            <c:spPr>
              <a:solidFill>
                <a:srgbClr val="94209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A3C-AC41-BAC1-6F673289D253}"/>
              </c:ext>
            </c:extLst>
          </c:dPt>
          <c:dPt>
            <c:idx val="2"/>
            <c:bubble3D val="0"/>
            <c:spPr>
              <a:solidFill>
                <a:srgbClr val="0432FF"/>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4A3C-AC41-BAC1-6F673289D253}"/>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[Verbal.xlsx]Sheet1!$A$1:$A$3</c:f>
              <c:strCache>
                <c:ptCount val="3"/>
                <c:pt idx="0">
                  <c:v>Verbal</c:v>
                </c:pt>
                <c:pt idx="1">
                  <c:v>Tone of Voice</c:v>
                </c:pt>
                <c:pt idx="2">
                  <c:v>Non-Verbal</c:v>
                </c:pt>
              </c:strCache>
            </c:strRef>
          </c:cat>
          <c:val>
            <c:numRef>
              <c:f>[Verbal.xlsx]Sheet1!$B$1:$B$3</c:f>
              <c:numCache>
                <c:formatCode>General</c:formatCode>
                <c:ptCount val="3"/>
                <c:pt idx="0">
                  <c:v>7</c:v>
                </c:pt>
                <c:pt idx="1">
                  <c:v>38</c:v>
                </c:pt>
                <c:pt idx="2">
                  <c:v>55</c:v>
                </c:pt>
              </c:numCache>
            </c:numRef>
          </c:val>
          <c:extLst>
            <c:ext xmlns:c16="http://schemas.microsoft.com/office/drawing/2014/chart" uri="{C3380CC4-5D6E-409C-BE32-E72D297353CC}">
              <c16:uniqueId val="{00000006-4A3C-AC41-BAC1-6F673289D253}"/>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E2133-B0B6-431D-BE10-EC5C057124C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CBB978E9-F2A7-4893-9514-94DB4C78755A}">
      <dgm:prSet phldrT="[Text]"/>
      <dgm:spPr/>
      <dgm:t>
        <a:bodyPr/>
        <a:lstStyle/>
        <a:p>
          <a:r>
            <a:rPr lang="en-US" dirty="0"/>
            <a:t>Endowments</a:t>
          </a:r>
        </a:p>
      </dgm:t>
    </dgm:pt>
    <dgm:pt modelId="{62384E42-A401-4848-9F95-2CF75204A3BF}" type="parTrans" cxnId="{DFFF0D31-A737-4850-8B2F-5891AD1B565D}">
      <dgm:prSet/>
      <dgm:spPr/>
      <dgm:t>
        <a:bodyPr/>
        <a:lstStyle/>
        <a:p>
          <a:endParaRPr lang="en-US"/>
        </a:p>
      </dgm:t>
    </dgm:pt>
    <dgm:pt modelId="{29C06CA1-6002-41AF-87B8-EF120A529A99}" type="sibTrans" cxnId="{DFFF0D31-A737-4850-8B2F-5891AD1B565D}">
      <dgm:prSet/>
      <dgm:spPr/>
      <dgm:t>
        <a:bodyPr/>
        <a:lstStyle/>
        <a:p>
          <a:endParaRPr lang="en-US"/>
        </a:p>
      </dgm:t>
    </dgm:pt>
    <dgm:pt modelId="{52C7BFA4-8C3C-4118-B5EF-A6B5CAD8E4E3}">
      <dgm:prSet phldrT="[Text]"/>
      <dgm:spPr/>
      <dgm:t>
        <a:bodyPr/>
        <a:lstStyle/>
        <a:p>
          <a:r>
            <a:rPr lang="en-US" dirty="0"/>
            <a:t>Knowledge</a:t>
          </a:r>
        </a:p>
      </dgm:t>
    </dgm:pt>
    <dgm:pt modelId="{5B867344-1B79-493E-80DB-0466237D098C}" type="parTrans" cxnId="{E622A6F9-316E-41B0-AA28-8DDD0158EFF4}">
      <dgm:prSet/>
      <dgm:spPr/>
      <dgm:t>
        <a:bodyPr/>
        <a:lstStyle/>
        <a:p>
          <a:endParaRPr lang="en-US"/>
        </a:p>
      </dgm:t>
    </dgm:pt>
    <dgm:pt modelId="{F1C1ECB4-FE14-4660-B2B4-7DF80AC79EA5}" type="sibTrans" cxnId="{E622A6F9-316E-41B0-AA28-8DDD0158EFF4}">
      <dgm:prSet/>
      <dgm:spPr/>
      <dgm:t>
        <a:bodyPr/>
        <a:lstStyle/>
        <a:p>
          <a:endParaRPr lang="en-US"/>
        </a:p>
      </dgm:t>
    </dgm:pt>
    <dgm:pt modelId="{91523AC4-563F-4F60-8F0A-B611AE9C6964}">
      <dgm:prSet phldrT="[Text]"/>
      <dgm:spPr/>
      <dgm:t>
        <a:bodyPr/>
        <a:lstStyle/>
        <a:p>
          <a:r>
            <a:rPr lang="en-US" dirty="0"/>
            <a:t>Experience</a:t>
          </a:r>
        </a:p>
      </dgm:t>
    </dgm:pt>
    <dgm:pt modelId="{06579DDB-798F-45C4-B48E-88C48883ADDD}" type="parTrans" cxnId="{36D8BABB-DA9D-4230-A5ED-72EF915D32BF}">
      <dgm:prSet/>
      <dgm:spPr/>
      <dgm:t>
        <a:bodyPr/>
        <a:lstStyle/>
        <a:p>
          <a:endParaRPr lang="en-US"/>
        </a:p>
      </dgm:t>
    </dgm:pt>
    <dgm:pt modelId="{9E07DA72-6812-447F-8BB2-49A74421DA38}" type="sibTrans" cxnId="{36D8BABB-DA9D-4230-A5ED-72EF915D32BF}">
      <dgm:prSet/>
      <dgm:spPr/>
      <dgm:t>
        <a:bodyPr/>
        <a:lstStyle/>
        <a:p>
          <a:endParaRPr lang="en-US"/>
        </a:p>
      </dgm:t>
    </dgm:pt>
    <dgm:pt modelId="{3753D23E-96DE-4307-9065-F3254280F55A}">
      <dgm:prSet phldrT="[Text]"/>
      <dgm:spPr/>
      <dgm:t>
        <a:bodyPr/>
        <a:lstStyle/>
        <a:p>
          <a:r>
            <a:rPr lang="en-US" dirty="0"/>
            <a:t>Preferences</a:t>
          </a:r>
        </a:p>
      </dgm:t>
    </dgm:pt>
    <dgm:pt modelId="{D6FB2991-B939-4CE8-8580-E9712F422F40}" type="parTrans" cxnId="{CF730F6E-1383-45FD-9C21-E4D0A51D0227}">
      <dgm:prSet/>
      <dgm:spPr/>
      <dgm:t>
        <a:bodyPr/>
        <a:lstStyle/>
        <a:p>
          <a:endParaRPr lang="en-US"/>
        </a:p>
      </dgm:t>
    </dgm:pt>
    <dgm:pt modelId="{CE2530F4-4CD2-48EE-BE03-8F2B7D612235}" type="sibTrans" cxnId="{CF730F6E-1383-45FD-9C21-E4D0A51D0227}">
      <dgm:prSet/>
      <dgm:spPr/>
      <dgm:t>
        <a:bodyPr/>
        <a:lstStyle/>
        <a:p>
          <a:endParaRPr lang="en-US"/>
        </a:p>
      </dgm:t>
    </dgm:pt>
    <dgm:pt modelId="{8E1D1A76-DF7F-44FC-8D64-D695DEB8E172}">
      <dgm:prSet phldrT="[Text]"/>
      <dgm:spPr/>
      <dgm:t>
        <a:bodyPr/>
        <a:lstStyle/>
        <a:p>
          <a:r>
            <a:rPr lang="en-US" dirty="0"/>
            <a:t>Communication Style</a:t>
          </a:r>
        </a:p>
      </dgm:t>
    </dgm:pt>
    <dgm:pt modelId="{1DD5823B-9016-497B-AA3D-8499D1EC32EC}" type="parTrans" cxnId="{A004583C-1161-43FB-9085-CFA137B8F36D}">
      <dgm:prSet/>
      <dgm:spPr/>
      <dgm:t>
        <a:bodyPr/>
        <a:lstStyle/>
        <a:p>
          <a:endParaRPr lang="en-US"/>
        </a:p>
      </dgm:t>
    </dgm:pt>
    <dgm:pt modelId="{A97B7A6E-C354-47CE-B8B4-C4D24A6562AD}" type="sibTrans" cxnId="{A004583C-1161-43FB-9085-CFA137B8F36D}">
      <dgm:prSet/>
      <dgm:spPr/>
      <dgm:t>
        <a:bodyPr/>
        <a:lstStyle/>
        <a:p>
          <a:endParaRPr lang="en-US"/>
        </a:p>
      </dgm:t>
    </dgm:pt>
    <dgm:pt modelId="{199FA731-E2D8-4F2C-8A5C-6C1D4AA73D69}">
      <dgm:prSet phldrT="[Text]"/>
      <dgm:spPr/>
      <dgm:t>
        <a:bodyPr/>
        <a:lstStyle/>
        <a:p>
          <a:r>
            <a:rPr lang="en-US" dirty="0"/>
            <a:t>Learning Mode</a:t>
          </a:r>
        </a:p>
      </dgm:t>
    </dgm:pt>
    <dgm:pt modelId="{BC63B7D6-8A35-4F55-B9D2-02341900BADB}" type="parTrans" cxnId="{318ACF99-D2FC-4E11-B946-90C28BF21EB0}">
      <dgm:prSet/>
      <dgm:spPr/>
      <dgm:t>
        <a:bodyPr/>
        <a:lstStyle/>
        <a:p>
          <a:endParaRPr lang="en-US"/>
        </a:p>
      </dgm:t>
    </dgm:pt>
    <dgm:pt modelId="{FD39E14B-1679-4EFB-97AC-68D2464E8967}" type="sibTrans" cxnId="{318ACF99-D2FC-4E11-B946-90C28BF21EB0}">
      <dgm:prSet/>
      <dgm:spPr/>
      <dgm:t>
        <a:bodyPr/>
        <a:lstStyle/>
        <a:p>
          <a:endParaRPr lang="en-US"/>
        </a:p>
      </dgm:t>
    </dgm:pt>
    <dgm:pt modelId="{216863AC-DA75-4B23-8854-0AD33C8368A4}">
      <dgm:prSet/>
      <dgm:spPr/>
      <dgm:t>
        <a:bodyPr/>
        <a:lstStyle/>
        <a:p>
          <a:r>
            <a:rPr lang="en-US" dirty="0"/>
            <a:t>Content</a:t>
          </a:r>
        </a:p>
      </dgm:t>
    </dgm:pt>
    <dgm:pt modelId="{EBB618E4-041C-4C7F-AFEE-A9AE5C126C03}" type="parTrans" cxnId="{A9D23FEE-FD70-4967-99A4-6BE974C076C2}">
      <dgm:prSet/>
      <dgm:spPr/>
      <dgm:t>
        <a:bodyPr/>
        <a:lstStyle/>
        <a:p>
          <a:endParaRPr lang="en-US"/>
        </a:p>
      </dgm:t>
    </dgm:pt>
    <dgm:pt modelId="{910E6F11-C9AD-4B80-A9E3-C3A015F3FA5B}" type="sibTrans" cxnId="{A9D23FEE-FD70-4967-99A4-6BE974C076C2}">
      <dgm:prSet/>
      <dgm:spPr/>
      <dgm:t>
        <a:bodyPr/>
        <a:lstStyle/>
        <a:p>
          <a:endParaRPr lang="en-US"/>
        </a:p>
      </dgm:t>
    </dgm:pt>
    <dgm:pt modelId="{4EE31AD5-9DA5-471A-9D63-50253ACDABEB}">
      <dgm:prSet/>
      <dgm:spPr/>
      <dgm:t>
        <a:bodyPr/>
        <a:lstStyle/>
        <a:p>
          <a:r>
            <a:rPr lang="en-US" dirty="0"/>
            <a:t>Connections</a:t>
          </a:r>
        </a:p>
      </dgm:t>
    </dgm:pt>
    <dgm:pt modelId="{8643C833-9ABF-4ADF-BD37-146432CBAB87}" type="parTrans" cxnId="{FFFF6A2E-2AE9-4347-8FF2-824B98585A2C}">
      <dgm:prSet/>
      <dgm:spPr/>
      <dgm:t>
        <a:bodyPr/>
        <a:lstStyle/>
        <a:p>
          <a:endParaRPr lang="en-US"/>
        </a:p>
      </dgm:t>
    </dgm:pt>
    <dgm:pt modelId="{4D763D84-5DFD-4221-B4C6-A64B3AC13864}" type="sibTrans" cxnId="{FFFF6A2E-2AE9-4347-8FF2-824B98585A2C}">
      <dgm:prSet/>
      <dgm:spPr/>
      <dgm:t>
        <a:bodyPr/>
        <a:lstStyle/>
        <a:p>
          <a:endParaRPr lang="en-US"/>
        </a:p>
      </dgm:t>
    </dgm:pt>
    <dgm:pt modelId="{7FAD28B2-8143-48DC-B154-7C055B3F49EE}">
      <dgm:prSet/>
      <dgm:spPr/>
      <dgm:t>
        <a:bodyPr/>
        <a:lstStyle/>
        <a:p>
          <a:r>
            <a:rPr lang="en-US" dirty="0"/>
            <a:t>Values</a:t>
          </a:r>
        </a:p>
      </dgm:t>
    </dgm:pt>
    <dgm:pt modelId="{6C5F65ED-41DC-4348-855A-E39D8E2A9B99}" type="parTrans" cxnId="{98EC3BC9-545A-45ED-A447-478BFDEEAA97}">
      <dgm:prSet/>
      <dgm:spPr/>
      <dgm:t>
        <a:bodyPr/>
        <a:lstStyle/>
        <a:p>
          <a:endParaRPr lang="en-US"/>
        </a:p>
      </dgm:t>
    </dgm:pt>
    <dgm:pt modelId="{689F0B73-5054-4C81-B19D-A9C22DA97FA1}" type="sibTrans" cxnId="{98EC3BC9-545A-45ED-A447-478BFDEEAA97}">
      <dgm:prSet/>
      <dgm:spPr/>
      <dgm:t>
        <a:bodyPr/>
        <a:lstStyle/>
        <a:p>
          <a:endParaRPr lang="en-US"/>
        </a:p>
      </dgm:t>
    </dgm:pt>
    <dgm:pt modelId="{1CD4E1AE-40BE-4597-9402-0FDC8616FDB0}">
      <dgm:prSet/>
      <dgm:spPr/>
      <dgm:t>
        <a:bodyPr/>
        <a:lstStyle/>
        <a:p>
          <a:r>
            <a:rPr lang="en-US" dirty="0"/>
            <a:t>Research Training</a:t>
          </a:r>
        </a:p>
      </dgm:t>
    </dgm:pt>
    <dgm:pt modelId="{C57A19DD-6AC9-4B81-8C36-FE4AEBC2DEC0}" type="parTrans" cxnId="{8FF6A085-67F4-4422-BDCC-AE40D7BA8561}">
      <dgm:prSet/>
      <dgm:spPr/>
      <dgm:t>
        <a:bodyPr/>
        <a:lstStyle/>
        <a:p>
          <a:endParaRPr lang="en-US"/>
        </a:p>
      </dgm:t>
    </dgm:pt>
    <dgm:pt modelId="{EB59631C-768B-4739-9A28-40A36442D992}" type="sibTrans" cxnId="{8FF6A085-67F4-4422-BDCC-AE40D7BA8561}">
      <dgm:prSet/>
      <dgm:spPr/>
      <dgm:t>
        <a:bodyPr/>
        <a:lstStyle/>
        <a:p>
          <a:endParaRPr lang="en-US"/>
        </a:p>
      </dgm:t>
    </dgm:pt>
    <dgm:pt modelId="{E3A0A980-38D4-4E8A-812B-CAEE4F096687}">
      <dgm:prSet/>
      <dgm:spPr/>
      <dgm:t>
        <a:bodyPr/>
        <a:lstStyle/>
        <a:p>
          <a:r>
            <a:rPr lang="en-US" dirty="0"/>
            <a:t>Techniques</a:t>
          </a:r>
        </a:p>
      </dgm:t>
    </dgm:pt>
    <dgm:pt modelId="{DD8A2DB8-62A5-4FC4-9E91-125D3F136243}" type="parTrans" cxnId="{72476794-E2DE-4BA9-B7AF-ACB6DB359D01}">
      <dgm:prSet/>
      <dgm:spPr/>
      <dgm:t>
        <a:bodyPr/>
        <a:lstStyle/>
        <a:p>
          <a:endParaRPr lang="en-US"/>
        </a:p>
      </dgm:t>
    </dgm:pt>
    <dgm:pt modelId="{670595AF-845C-454F-8799-3EB19E618152}" type="sibTrans" cxnId="{72476794-E2DE-4BA9-B7AF-ACB6DB359D01}">
      <dgm:prSet/>
      <dgm:spPr/>
      <dgm:t>
        <a:bodyPr/>
        <a:lstStyle/>
        <a:p>
          <a:endParaRPr lang="en-US"/>
        </a:p>
      </dgm:t>
    </dgm:pt>
    <dgm:pt modelId="{7B99F6D7-F7B2-4DFD-933B-A312DCCA8BE4}">
      <dgm:prSet/>
      <dgm:spPr/>
      <dgm:t>
        <a:bodyPr/>
        <a:lstStyle/>
        <a:p>
          <a:r>
            <a:rPr lang="en-US" dirty="0"/>
            <a:t>Leadership/Professionalism</a:t>
          </a:r>
        </a:p>
      </dgm:t>
    </dgm:pt>
    <dgm:pt modelId="{15013B0B-AD91-402D-989C-08D4FCBBBE3B}" type="parTrans" cxnId="{053FD14C-2E6C-4AB0-8F1C-6A3C5BE231CC}">
      <dgm:prSet/>
      <dgm:spPr/>
      <dgm:t>
        <a:bodyPr/>
        <a:lstStyle/>
        <a:p>
          <a:endParaRPr lang="en-US"/>
        </a:p>
      </dgm:t>
    </dgm:pt>
    <dgm:pt modelId="{E75F15A1-F166-473E-8AFC-5D8AD05B10D2}" type="sibTrans" cxnId="{053FD14C-2E6C-4AB0-8F1C-6A3C5BE231CC}">
      <dgm:prSet/>
      <dgm:spPr/>
      <dgm:t>
        <a:bodyPr/>
        <a:lstStyle/>
        <a:p>
          <a:endParaRPr lang="en-US"/>
        </a:p>
      </dgm:t>
    </dgm:pt>
    <dgm:pt modelId="{8AFFC916-FF52-46E3-A009-85C5A918E568}" type="pres">
      <dgm:prSet presAssocID="{953E2133-B0B6-431D-BE10-EC5C057124C9}" presName="Name0" presStyleCnt="0">
        <dgm:presLayoutVars>
          <dgm:dir/>
          <dgm:animLvl val="lvl"/>
          <dgm:resizeHandles val="exact"/>
        </dgm:presLayoutVars>
      </dgm:prSet>
      <dgm:spPr/>
    </dgm:pt>
    <dgm:pt modelId="{CEE3A47E-BB3C-4500-B9E3-F83F80483E34}" type="pres">
      <dgm:prSet presAssocID="{CBB978E9-F2A7-4893-9514-94DB4C78755A}" presName="vertFlow" presStyleCnt="0"/>
      <dgm:spPr/>
    </dgm:pt>
    <dgm:pt modelId="{0B84CC44-4445-44B5-AC5D-3DE385EF64DF}" type="pres">
      <dgm:prSet presAssocID="{CBB978E9-F2A7-4893-9514-94DB4C78755A}" presName="header" presStyleLbl="node1" presStyleIdx="0" presStyleCnt="3"/>
      <dgm:spPr/>
    </dgm:pt>
    <dgm:pt modelId="{D38CA2CB-5E71-4C6B-84EF-9247572B8DFF}" type="pres">
      <dgm:prSet presAssocID="{5B867344-1B79-493E-80DB-0466237D098C}" presName="parTrans" presStyleLbl="sibTrans2D1" presStyleIdx="0" presStyleCnt="9"/>
      <dgm:spPr/>
    </dgm:pt>
    <dgm:pt modelId="{9D95A250-4EC5-410E-9DD9-A299FA9436A2}" type="pres">
      <dgm:prSet presAssocID="{52C7BFA4-8C3C-4118-B5EF-A6B5CAD8E4E3}" presName="child" presStyleLbl="alignAccFollowNode1" presStyleIdx="0" presStyleCnt="9">
        <dgm:presLayoutVars>
          <dgm:chMax val="0"/>
          <dgm:bulletEnabled val="1"/>
        </dgm:presLayoutVars>
      </dgm:prSet>
      <dgm:spPr/>
    </dgm:pt>
    <dgm:pt modelId="{9E1847E3-0366-4016-A47B-4EFEFFAFBE00}" type="pres">
      <dgm:prSet presAssocID="{F1C1ECB4-FE14-4660-B2B4-7DF80AC79EA5}" presName="sibTrans" presStyleLbl="sibTrans2D1" presStyleIdx="1" presStyleCnt="9"/>
      <dgm:spPr/>
    </dgm:pt>
    <dgm:pt modelId="{96E08A3F-BF8E-43ED-B96D-938946876F22}" type="pres">
      <dgm:prSet presAssocID="{91523AC4-563F-4F60-8F0A-B611AE9C6964}" presName="child" presStyleLbl="alignAccFollowNode1" presStyleIdx="1" presStyleCnt="9">
        <dgm:presLayoutVars>
          <dgm:chMax val="0"/>
          <dgm:bulletEnabled val="1"/>
        </dgm:presLayoutVars>
      </dgm:prSet>
      <dgm:spPr/>
    </dgm:pt>
    <dgm:pt modelId="{C71FF3A1-447D-426E-838A-15E6D47744ED}" type="pres">
      <dgm:prSet presAssocID="{9E07DA72-6812-447F-8BB2-49A74421DA38}" presName="sibTrans" presStyleLbl="sibTrans2D1" presStyleIdx="2" presStyleCnt="9"/>
      <dgm:spPr/>
    </dgm:pt>
    <dgm:pt modelId="{845BC0AE-B5BF-412F-83CF-DEFF9AF00087}" type="pres">
      <dgm:prSet presAssocID="{4EE31AD5-9DA5-471A-9D63-50253ACDABEB}" presName="child" presStyleLbl="alignAccFollowNode1" presStyleIdx="2" presStyleCnt="9">
        <dgm:presLayoutVars>
          <dgm:chMax val="0"/>
          <dgm:bulletEnabled val="1"/>
        </dgm:presLayoutVars>
      </dgm:prSet>
      <dgm:spPr/>
    </dgm:pt>
    <dgm:pt modelId="{ED9B6111-EADB-4011-AAB2-03D9D17D1E8E}" type="pres">
      <dgm:prSet presAssocID="{CBB978E9-F2A7-4893-9514-94DB4C78755A}" presName="hSp" presStyleCnt="0"/>
      <dgm:spPr/>
    </dgm:pt>
    <dgm:pt modelId="{AF745EB2-788D-4061-8C20-D407E51319E3}" type="pres">
      <dgm:prSet presAssocID="{3753D23E-96DE-4307-9065-F3254280F55A}" presName="vertFlow" presStyleCnt="0"/>
      <dgm:spPr/>
    </dgm:pt>
    <dgm:pt modelId="{FB83A6E4-948B-458A-82BD-7BEC72DB94D6}" type="pres">
      <dgm:prSet presAssocID="{3753D23E-96DE-4307-9065-F3254280F55A}" presName="header" presStyleLbl="node1" presStyleIdx="1" presStyleCnt="3"/>
      <dgm:spPr/>
    </dgm:pt>
    <dgm:pt modelId="{9AF97F39-6955-4E2E-B839-2E3922DAAA5D}" type="pres">
      <dgm:prSet presAssocID="{1DD5823B-9016-497B-AA3D-8499D1EC32EC}" presName="parTrans" presStyleLbl="sibTrans2D1" presStyleIdx="3" presStyleCnt="9"/>
      <dgm:spPr/>
    </dgm:pt>
    <dgm:pt modelId="{0FDA480E-D8D4-420D-8B28-F2F83139786F}" type="pres">
      <dgm:prSet presAssocID="{8E1D1A76-DF7F-44FC-8D64-D695DEB8E172}" presName="child" presStyleLbl="alignAccFollowNode1" presStyleIdx="3" presStyleCnt="9">
        <dgm:presLayoutVars>
          <dgm:chMax val="0"/>
          <dgm:bulletEnabled val="1"/>
        </dgm:presLayoutVars>
      </dgm:prSet>
      <dgm:spPr/>
    </dgm:pt>
    <dgm:pt modelId="{0C77C4DF-FC2C-4FDC-A801-91DB0F49C252}" type="pres">
      <dgm:prSet presAssocID="{A97B7A6E-C354-47CE-B8B4-C4D24A6562AD}" presName="sibTrans" presStyleLbl="sibTrans2D1" presStyleIdx="4" presStyleCnt="9"/>
      <dgm:spPr/>
    </dgm:pt>
    <dgm:pt modelId="{4FF861D7-1A90-468C-BAC7-EFBB6213FFBB}" type="pres">
      <dgm:prSet presAssocID="{199FA731-E2D8-4F2C-8A5C-6C1D4AA73D69}" presName="child" presStyleLbl="alignAccFollowNode1" presStyleIdx="4" presStyleCnt="9">
        <dgm:presLayoutVars>
          <dgm:chMax val="0"/>
          <dgm:bulletEnabled val="1"/>
        </dgm:presLayoutVars>
      </dgm:prSet>
      <dgm:spPr/>
    </dgm:pt>
    <dgm:pt modelId="{0736F1E0-25B2-4BD4-8260-5CC364196BC5}" type="pres">
      <dgm:prSet presAssocID="{FD39E14B-1679-4EFB-97AC-68D2464E8967}" presName="sibTrans" presStyleLbl="sibTrans2D1" presStyleIdx="5" presStyleCnt="9"/>
      <dgm:spPr/>
    </dgm:pt>
    <dgm:pt modelId="{FAB06160-8F05-45B3-96AD-690B2618360C}" type="pres">
      <dgm:prSet presAssocID="{7FAD28B2-8143-48DC-B154-7C055B3F49EE}" presName="child" presStyleLbl="alignAccFollowNode1" presStyleIdx="5" presStyleCnt="9">
        <dgm:presLayoutVars>
          <dgm:chMax val="0"/>
          <dgm:bulletEnabled val="1"/>
        </dgm:presLayoutVars>
      </dgm:prSet>
      <dgm:spPr/>
    </dgm:pt>
    <dgm:pt modelId="{4137B372-0663-4436-8BE0-6648C2E0F4A7}" type="pres">
      <dgm:prSet presAssocID="{3753D23E-96DE-4307-9065-F3254280F55A}" presName="hSp" presStyleCnt="0"/>
      <dgm:spPr/>
    </dgm:pt>
    <dgm:pt modelId="{A84E2E14-0870-45E5-A2AB-43A7C408FEBA}" type="pres">
      <dgm:prSet presAssocID="{216863AC-DA75-4B23-8854-0AD33C8368A4}" presName="vertFlow" presStyleCnt="0"/>
      <dgm:spPr/>
    </dgm:pt>
    <dgm:pt modelId="{2ADDE086-7358-4400-B5FD-E3A469C49ABB}" type="pres">
      <dgm:prSet presAssocID="{216863AC-DA75-4B23-8854-0AD33C8368A4}" presName="header" presStyleLbl="node1" presStyleIdx="2" presStyleCnt="3"/>
      <dgm:spPr/>
    </dgm:pt>
    <dgm:pt modelId="{5CF66B42-7735-4E40-83BD-D561382DA8E6}" type="pres">
      <dgm:prSet presAssocID="{C57A19DD-6AC9-4B81-8C36-FE4AEBC2DEC0}" presName="parTrans" presStyleLbl="sibTrans2D1" presStyleIdx="6" presStyleCnt="9"/>
      <dgm:spPr/>
    </dgm:pt>
    <dgm:pt modelId="{5CB87C38-39D4-477D-893B-1951C3AF2E56}" type="pres">
      <dgm:prSet presAssocID="{1CD4E1AE-40BE-4597-9402-0FDC8616FDB0}" presName="child" presStyleLbl="alignAccFollowNode1" presStyleIdx="6" presStyleCnt="9">
        <dgm:presLayoutVars>
          <dgm:chMax val="0"/>
          <dgm:bulletEnabled val="1"/>
        </dgm:presLayoutVars>
      </dgm:prSet>
      <dgm:spPr/>
    </dgm:pt>
    <dgm:pt modelId="{0759E55E-5A04-4A26-ABFC-FB2F175449F0}" type="pres">
      <dgm:prSet presAssocID="{EB59631C-768B-4739-9A28-40A36442D992}" presName="sibTrans" presStyleLbl="sibTrans2D1" presStyleIdx="7" presStyleCnt="9"/>
      <dgm:spPr/>
    </dgm:pt>
    <dgm:pt modelId="{E6590B1D-C9CF-4A18-A3C1-8A0A7B4B30A5}" type="pres">
      <dgm:prSet presAssocID="{E3A0A980-38D4-4E8A-812B-CAEE4F096687}" presName="child" presStyleLbl="alignAccFollowNode1" presStyleIdx="7" presStyleCnt="9">
        <dgm:presLayoutVars>
          <dgm:chMax val="0"/>
          <dgm:bulletEnabled val="1"/>
        </dgm:presLayoutVars>
      </dgm:prSet>
      <dgm:spPr/>
    </dgm:pt>
    <dgm:pt modelId="{C620CEEA-C775-4466-ACD8-0219723EEEF2}" type="pres">
      <dgm:prSet presAssocID="{670595AF-845C-454F-8799-3EB19E618152}" presName="sibTrans" presStyleLbl="sibTrans2D1" presStyleIdx="8" presStyleCnt="9"/>
      <dgm:spPr/>
    </dgm:pt>
    <dgm:pt modelId="{88EC1C72-5EE5-493E-A486-1E2110A1033A}" type="pres">
      <dgm:prSet presAssocID="{7B99F6D7-F7B2-4DFD-933B-A312DCCA8BE4}" presName="child" presStyleLbl="alignAccFollowNode1" presStyleIdx="8" presStyleCnt="9">
        <dgm:presLayoutVars>
          <dgm:chMax val="0"/>
          <dgm:bulletEnabled val="1"/>
        </dgm:presLayoutVars>
      </dgm:prSet>
      <dgm:spPr/>
    </dgm:pt>
  </dgm:ptLst>
  <dgm:cxnLst>
    <dgm:cxn modelId="{02FA8A02-AE12-4E23-B7D1-AA65C1504EE8}" type="presOf" srcId="{1CD4E1AE-40BE-4597-9402-0FDC8616FDB0}" destId="{5CB87C38-39D4-477D-893B-1951C3AF2E56}" srcOrd="0" destOrd="0" presId="urn:microsoft.com/office/officeart/2005/8/layout/lProcess1"/>
    <dgm:cxn modelId="{82E7CE11-5C4E-4663-94E1-7457831C2D0E}" type="presOf" srcId="{E3A0A980-38D4-4E8A-812B-CAEE4F096687}" destId="{E6590B1D-C9CF-4A18-A3C1-8A0A7B4B30A5}" srcOrd="0" destOrd="0" presId="urn:microsoft.com/office/officeart/2005/8/layout/lProcess1"/>
    <dgm:cxn modelId="{67E9E017-5BD7-48BA-B3C5-4A5425028F38}" type="presOf" srcId="{8E1D1A76-DF7F-44FC-8D64-D695DEB8E172}" destId="{0FDA480E-D8D4-420D-8B28-F2F83139786F}" srcOrd="0" destOrd="0" presId="urn:microsoft.com/office/officeart/2005/8/layout/lProcess1"/>
    <dgm:cxn modelId="{A3A33A1B-2BE8-469C-8785-AD063A26DC4E}" type="presOf" srcId="{91523AC4-563F-4F60-8F0A-B611AE9C6964}" destId="{96E08A3F-BF8E-43ED-B96D-938946876F22}" srcOrd="0" destOrd="0" presId="urn:microsoft.com/office/officeart/2005/8/layout/lProcess1"/>
    <dgm:cxn modelId="{7058F41C-B083-4380-8423-E028C7B3DCD1}" type="presOf" srcId="{9E07DA72-6812-447F-8BB2-49A74421DA38}" destId="{C71FF3A1-447D-426E-838A-15E6D47744ED}" srcOrd="0" destOrd="0" presId="urn:microsoft.com/office/officeart/2005/8/layout/lProcess1"/>
    <dgm:cxn modelId="{5ADB6D26-A001-4378-A2C8-E5C6C4003A4D}" type="presOf" srcId="{F1C1ECB4-FE14-4660-B2B4-7DF80AC79EA5}" destId="{9E1847E3-0366-4016-A47B-4EFEFFAFBE00}" srcOrd="0" destOrd="0" presId="urn:microsoft.com/office/officeart/2005/8/layout/lProcess1"/>
    <dgm:cxn modelId="{B03B742D-A7B6-4AB2-9357-BADAEB1AF8A5}" type="presOf" srcId="{3753D23E-96DE-4307-9065-F3254280F55A}" destId="{FB83A6E4-948B-458A-82BD-7BEC72DB94D6}" srcOrd="0" destOrd="0" presId="urn:microsoft.com/office/officeart/2005/8/layout/lProcess1"/>
    <dgm:cxn modelId="{FFFF6A2E-2AE9-4347-8FF2-824B98585A2C}" srcId="{CBB978E9-F2A7-4893-9514-94DB4C78755A}" destId="{4EE31AD5-9DA5-471A-9D63-50253ACDABEB}" srcOrd="2" destOrd="0" parTransId="{8643C833-9ABF-4ADF-BD37-146432CBAB87}" sibTransId="{4D763D84-5DFD-4221-B4C6-A64B3AC13864}"/>
    <dgm:cxn modelId="{DFFF0D31-A737-4850-8B2F-5891AD1B565D}" srcId="{953E2133-B0B6-431D-BE10-EC5C057124C9}" destId="{CBB978E9-F2A7-4893-9514-94DB4C78755A}" srcOrd="0" destOrd="0" parTransId="{62384E42-A401-4848-9F95-2CF75204A3BF}" sibTransId="{29C06CA1-6002-41AF-87B8-EF120A529A99}"/>
    <dgm:cxn modelId="{4E4D0E34-B73B-4D54-A7B1-724B5928CB6A}" type="presOf" srcId="{1DD5823B-9016-497B-AA3D-8499D1EC32EC}" destId="{9AF97F39-6955-4E2E-B839-2E3922DAAA5D}" srcOrd="0" destOrd="0" presId="urn:microsoft.com/office/officeart/2005/8/layout/lProcess1"/>
    <dgm:cxn modelId="{523D8534-0379-4FDB-98E8-22760DCCEE80}" type="presOf" srcId="{4EE31AD5-9DA5-471A-9D63-50253ACDABEB}" destId="{845BC0AE-B5BF-412F-83CF-DEFF9AF00087}" srcOrd="0" destOrd="0" presId="urn:microsoft.com/office/officeart/2005/8/layout/lProcess1"/>
    <dgm:cxn modelId="{F9F1DD36-1EF5-45DB-B4A5-84720F1DDF4A}" type="presOf" srcId="{CBB978E9-F2A7-4893-9514-94DB4C78755A}" destId="{0B84CC44-4445-44B5-AC5D-3DE385EF64DF}" srcOrd="0" destOrd="0" presId="urn:microsoft.com/office/officeart/2005/8/layout/lProcess1"/>
    <dgm:cxn modelId="{A004583C-1161-43FB-9085-CFA137B8F36D}" srcId="{3753D23E-96DE-4307-9065-F3254280F55A}" destId="{8E1D1A76-DF7F-44FC-8D64-D695DEB8E172}" srcOrd="0" destOrd="0" parTransId="{1DD5823B-9016-497B-AA3D-8499D1EC32EC}" sibTransId="{A97B7A6E-C354-47CE-B8B4-C4D24A6562AD}"/>
    <dgm:cxn modelId="{053FD14C-2E6C-4AB0-8F1C-6A3C5BE231CC}" srcId="{216863AC-DA75-4B23-8854-0AD33C8368A4}" destId="{7B99F6D7-F7B2-4DFD-933B-A312DCCA8BE4}" srcOrd="2" destOrd="0" parTransId="{15013B0B-AD91-402D-989C-08D4FCBBBE3B}" sibTransId="{E75F15A1-F166-473E-8AFC-5D8AD05B10D2}"/>
    <dgm:cxn modelId="{8F85B452-95DC-49AD-BC3B-564AFD510B6F}" type="presOf" srcId="{199FA731-E2D8-4F2C-8A5C-6C1D4AA73D69}" destId="{4FF861D7-1A90-468C-BAC7-EFBB6213FFBB}" srcOrd="0" destOrd="0" presId="urn:microsoft.com/office/officeart/2005/8/layout/lProcess1"/>
    <dgm:cxn modelId="{7A72EC56-0720-4108-958A-EC32E824D938}" type="presOf" srcId="{7FAD28B2-8143-48DC-B154-7C055B3F49EE}" destId="{FAB06160-8F05-45B3-96AD-690B2618360C}" srcOrd="0" destOrd="0" presId="urn:microsoft.com/office/officeart/2005/8/layout/lProcess1"/>
    <dgm:cxn modelId="{CF730F6E-1383-45FD-9C21-E4D0A51D0227}" srcId="{953E2133-B0B6-431D-BE10-EC5C057124C9}" destId="{3753D23E-96DE-4307-9065-F3254280F55A}" srcOrd="1" destOrd="0" parTransId="{D6FB2991-B939-4CE8-8580-E9712F422F40}" sibTransId="{CE2530F4-4CD2-48EE-BE03-8F2B7D612235}"/>
    <dgm:cxn modelId="{7DA60971-51FA-4D84-BDB2-83879D56CBDA}" type="presOf" srcId="{953E2133-B0B6-431D-BE10-EC5C057124C9}" destId="{8AFFC916-FF52-46E3-A009-85C5A918E568}" srcOrd="0" destOrd="0" presId="urn:microsoft.com/office/officeart/2005/8/layout/lProcess1"/>
    <dgm:cxn modelId="{CD558D7D-5D49-413D-80D0-B827748DB9B5}" type="presOf" srcId="{A97B7A6E-C354-47CE-B8B4-C4D24A6562AD}" destId="{0C77C4DF-FC2C-4FDC-A801-91DB0F49C252}" srcOrd="0" destOrd="0" presId="urn:microsoft.com/office/officeart/2005/8/layout/lProcess1"/>
    <dgm:cxn modelId="{8FF6A085-67F4-4422-BDCC-AE40D7BA8561}" srcId="{216863AC-DA75-4B23-8854-0AD33C8368A4}" destId="{1CD4E1AE-40BE-4597-9402-0FDC8616FDB0}" srcOrd="0" destOrd="0" parTransId="{C57A19DD-6AC9-4B81-8C36-FE4AEBC2DEC0}" sibTransId="{EB59631C-768B-4739-9A28-40A36442D992}"/>
    <dgm:cxn modelId="{72476794-E2DE-4BA9-B7AF-ACB6DB359D01}" srcId="{216863AC-DA75-4B23-8854-0AD33C8368A4}" destId="{E3A0A980-38D4-4E8A-812B-CAEE4F096687}" srcOrd="1" destOrd="0" parTransId="{DD8A2DB8-62A5-4FC4-9E91-125D3F136243}" sibTransId="{670595AF-845C-454F-8799-3EB19E618152}"/>
    <dgm:cxn modelId="{318ACF99-D2FC-4E11-B946-90C28BF21EB0}" srcId="{3753D23E-96DE-4307-9065-F3254280F55A}" destId="{199FA731-E2D8-4F2C-8A5C-6C1D4AA73D69}" srcOrd="1" destOrd="0" parTransId="{BC63B7D6-8A35-4F55-B9D2-02341900BADB}" sibTransId="{FD39E14B-1679-4EFB-97AC-68D2464E8967}"/>
    <dgm:cxn modelId="{5BCE1FAB-4645-4C42-8D43-3A086C216A6B}" type="presOf" srcId="{7B99F6D7-F7B2-4DFD-933B-A312DCCA8BE4}" destId="{88EC1C72-5EE5-493E-A486-1E2110A1033A}" srcOrd="0" destOrd="0" presId="urn:microsoft.com/office/officeart/2005/8/layout/lProcess1"/>
    <dgm:cxn modelId="{B7DFA9AB-C604-440F-8C9D-4CE0F62E0B86}" type="presOf" srcId="{FD39E14B-1679-4EFB-97AC-68D2464E8967}" destId="{0736F1E0-25B2-4BD4-8260-5CC364196BC5}" srcOrd="0" destOrd="0" presId="urn:microsoft.com/office/officeart/2005/8/layout/lProcess1"/>
    <dgm:cxn modelId="{36D8BABB-DA9D-4230-A5ED-72EF915D32BF}" srcId="{CBB978E9-F2A7-4893-9514-94DB4C78755A}" destId="{91523AC4-563F-4F60-8F0A-B611AE9C6964}" srcOrd="1" destOrd="0" parTransId="{06579DDB-798F-45C4-B48E-88C48883ADDD}" sibTransId="{9E07DA72-6812-447F-8BB2-49A74421DA38}"/>
    <dgm:cxn modelId="{3E4166C4-0985-4694-98FC-F21FEAB8A3EC}" type="presOf" srcId="{5B867344-1B79-493E-80DB-0466237D098C}" destId="{D38CA2CB-5E71-4C6B-84EF-9247572B8DFF}" srcOrd="0" destOrd="0" presId="urn:microsoft.com/office/officeart/2005/8/layout/lProcess1"/>
    <dgm:cxn modelId="{A3B6DFC4-E9D8-4F6E-B3B9-200C3F28E34B}" type="presOf" srcId="{52C7BFA4-8C3C-4118-B5EF-A6B5CAD8E4E3}" destId="{9D95A250-4EC5-410E-9DD9-A299FA9436A2}" srcOrd="0" destOrd="0" presId="urn:microsoft.com/office/officeart/2005/8/layout/lProcess1"/>
    <dgm:cxn modelId="{98EC3BC9-545A-45ED-A447-478BFDEEAA97}" srcId="{3753D23E-96DE-4307-9065-F3254280F55A}" destId="{7FAD28B2-8143-48DC-B154-7C055B3F49EE}" srcOrd="2" destOrd="0" parTransId="{6C5F65ED-41DC-4348-855A-E39D8E2A9B99}" sibTransId="{689F0B73-5054-4C81-B19D-A9C22DA97FA1}"/>
    <dgm:cxn modelId="{C5205ACB-544C-4913-B404-95E1D1E56B89}" type="presOf" srcId="{216863AC-DA75-4B23-8854-0AD33C8368A4}" destId="{2ADDE086-7358-4400-B5FD-E3A469C49ABB}" srcOrd="0" destOrd="0" presId="urn:microsoft.com/office/officeart/2005/8/layout/lProcess1"/>
    <dgm:cxn modelId="{19CB44D6-9617-4809-94E8-9505F40B8F17}" type="presOf" srcId="{C57A19DD-6AC9-4B81-8C36-FE4AEBC2DEC0}" destId="{5CF66B42-7735-4E40-83BD-D561382DA8E6}" srcOrd="0" destOrd="0" presId="urn:microsoft.com/office/officeart/2005/8/layout/lProcess1"/>
    <dgm:cxn modelId="{92A6DDDC-AED4-4380-A1DC-A457800A5A33}" type="presOf" srcId="{670595AF-845C-454F-8799-3EB19E618152}" destId="{C620CEEA-C775-4466-ACD8-0219723EEEF2}" srcOrd="0" destOrd="0" presId="urn:microsoft.com/office/officeart/2005/8/layout/lProcess1"/>
    <dgm:cxn modelId="{A9D23FEE-FD70-4967-99A4-6BE974C076C2}" srcId="{953E2133-B0B6-431D-BE10-EC5C057124C9}" destId="{216863AC-DA75-4B23-8854-0AD33C8368A4}" srcOrd="2" destOrd="0" parTransId="{EBB618E4-041C-4C7F-AFEE-A9AE5C126C03}" sibTransId="{910E6F11-C9AD-4B80-A9E3-C3A015F3FA5B}"/>
    <dgm:cxn modelId="{AE804DF0-7410-4769-A4DA-53DF49302B28}" type="presOf" srcId="{EB59631C-768B-4739-9A28-40A36442D992}" destId="{0759E55E-5A04-4A26-ABFC-FB2F175449F0}" srcOrd="0" destOrd="0" presId="urn:microsoft.com/office/officeart/2005/8/layout/lProcess1"/>
    <dgm:cxn modelId="{E622A6F9-316E-41B0-AA28-8DDD0158EFF4}" srcId="{CBB978E9-F2A7-4893-9514-94DB4C78755A}" destId="{52C7BFA4-8C3C-4118-B5EF-A6B5CAD8E4E3}" srcOrd="0" destOrd="0" parTransId="{5B867344-1B79-493E-80DB-0466237D098C}" sibTransId="{F1C1ECB4-FE14-4660-B2B4-7DF80AC79EA5}"/>
    <dgm:cxn modelId="{55B8FCF3-6C20-4137-9203-E489AD8F27CE}" type="presParOf" srcId="{8AFFC916-FF52-46E3-A009-85C5A918E568}" destId="{CEE3A47E-BB3C-4500-B9E3-F83F80483E34}" srcOrd="0" destOrd="0" presId="urn:microsoft.com/office/officeart/2005/8/layout/lProcess1"/>
    <dgm:cxn modelId="{B255F6E0-B4E6-4481-9D83-A4ACCBDED6C0}" type="presParOf" srcId="{CEE3A47E-BB3C-4500-B9E3-F83F80483E34}" destId="{0B84CC44-4445-44B5-AC5D-3DE385EF64DF}" srcOrd="0" destOrd="0" presId="urn:microsoft.com/office/officeart/2005/8/layout/lProcess1"/>
    <dgm:cxn modelId="{B6D2C1E4-F37E-43A9-8038-9AABF74D5FCE}" type="presParOf" srcId="{CEE3A47E-BB3C-4500-B9E3-F83F80483E34}" destId="{D38CA2CB-5E71-4C6B-84EF-9247572B8DFF}" srcOrd="1" destOrd="0" presId="urn:microsoft.com/office/officeart/2005/8/layout/lProcess1"/>
    <dgm:cxn modelId="{75DA9904-31C4-437D-AD7D-FC221924F7BF}" type="presParOf" srcId="{CEE3A47E-BB3C-4500-B9E3-F83F80483E34}" destId="{9D95A250-4EC5-410E-9DD9-A299FA9436A2}" srcOrd="2" destOrd="0" presId="urn:microsoft.com/office/officeart/2005/8/layout/lProcess1"/>
    <dgm:cxn modelId="{79B66A08-CD7C-4F16-BC99-CE98BE54DEEC}" type="presParOf" srcId="{CEE3A47E-BB3C-4500-B9E3-F83F80483E34}" destId="{9E1847E3-0366-4016-A47B-4EFEFFAFBE00}" srcOrd="3" destOrd="0" presId="urn:microsoft.com/office/officeart/2005/8/layout/lProcess1"/>
    <dgm:cxn modelId="{C917BC80-97B4-4F0C-9EAC-983FC662EAC0}" type="presParOf" srcId="{CEE3A47E-BB3C-4500-B9E3-F83F80483E34}" destId="{96E08A3F-BF8E-43ED-B96D-938946876F22}" srcOrd="4" destOrd="0" presId="urn:microsoft.com/office/officeart/2005/8/layout/lProcess1"/>
    <dgm:cxn modelId="{7B2B2E4D-8B63-48F4-A2DF-BD3CC514CF2C}" type="presParOf" srcId="{CEE3A47E-BB3C-4500-B9E3-F83F80483E34}" destId="{C71FF3A1-447D-426E-838A-15E6D47744ED}" srcOrd="5" destOrd="0" presId="urn:microsoft.com/office/officeart/2005/8/layout/lProcess1"/>
    <dgm:cxn modelId="{CA8ABBCF-8DA1-4C36-A4E5-E09958CA0072}" type="presParOf" srcId="{CEE3A47E-BB3C-4500-B9E3-F83F80483E34}" destId="{845BC0AE-B5BF-412F-83CF-DEFF9AF00087}" srcOrd="6" destOrd="0" presId="urn:microsoft.com/office/officeart/2005/8/layout/lProcess1"/>
    <dgm:cxn modelId="{CA3AB04A-AD6F-487C-B34E-C1EA8C9CF18F}" type="presParOf" srcId="{8AFFC916-FF52-46E3-A009-85C5A918E568}" destId="{ED9B6111-EADB-4011-AAB2-03D9D17D1E8E}" srcOrd="1" destOrd="0" presId="urn:microsoft.com/office/officeart/2005/8/layout/lProcess1"/>
    <dgm:cxn modelId="{12EEB19B-A2EF-4DC6-AFD6-16F33A007A8F}" type="presParOf" srcId="{8AFFC916-FF52-46E3-A009-85C5A918E568}" destId="{AF745EB2-788D-4061-8C20-D407E51319E3}" srcOrd="2" destOrd="0" presId="urn:microsoft.com/office/officeart/2005/8/layout/lProcess1"/>
    <dgm:cxn modelId="{E0EBF32E-ED7A-4D7F-AFDF-D41FA45D0C22}" type="presParOf" srcId="{AF745EB2-788D-4061-8C20-D407E51319E3}" destId="{FB83A6E4-948B-458A-82BD-7BEC72DB94D6}" srcOrd="0" destOrd="0" presId="urn:microsoft.com/office/officeart/2005/8/layout/lProcess1"/>
    <dgm:cxn modelId="{5B133F51-F586-42EF-B613-5A1FDAC8D9E0}" type="presParOf" srcId="{AF745EB2-788D-4061-8C20-D407E51319E3}" destId="{9AF97F39-6955-4E2E-B839-2E3922DAAA5D}" srcOrd="1" destOrd="0" presId="urn:microsoft.com/office/officeart/2005/8/layout/lProcess1"/>
    <dgm:cxn modelId="{11B87E1A-45A7-4898-8D3F-1FDE626BCEAC}" type="presParOf" srcId="{AF745EB2-788D-4061-8C20-D407E51319E3}" destId="{0FDA480E-D8D4-420D-8B28-F2F83139786F}" srcOrd="2" destOrd="0" presId="urn:microsoft.com/office/officeart/2005/8/layout/lProcess1"/>
    <dgm:cxn modelId="{884E18FD-2F16-4591-8ED1-DCBD7E04E293}" type="presParOf" srcId="{AF745EB2-788D-4061-8C20-D407E51319E3}" destId="{0C77C4DF-FC2C-4FDC-A801-91DB0F49C252}" srcOrd="3" destOrd="0" presId="urn:microsoft.com/office/officeart/2005/8/layout/lProcess1"/>
    <dgm:cxn modelId="{29B833D7-06E5-4490-863D-484233F9FFB4}" type="presParOf" srcId="{AF745EB2-788D-4061-8C20-D407E51319E3}" destId="{4FF861D7-1A90-468C-BAC7-EFBB6213FFBB}" srcOrd="4" destOrd="0" presId="urn:microsoft.com/office/officeart/2005/8/layout/lProcess1"/>
    <dgm:cxn modelId="{59BA52DF-D942-4CAD-B156-BBDBE01EDAF2}" type="presParOf" srcId="{AF745EB2-788D-4061-8C20-D407E51319E3}" destId="{0736F1E0-25B2-4BD4-8260-5CC364196BC5}" srcOrd="5" destOrd="0" presId="urn:microsoft.com/office/officeart/2005/8/layout/lProcess1"/>
    <dgm:cxn modelId="{129C1ED9-6BC0-4B23-99CA-93C96DA3829D}" type="presParOf" srcId="{AF745EB2-788D-4061-8C20-D407E51319E3}" destId="{FAB06160-8F05-45B3-96AD-690B2618360C}" srcOrd="6" destOrd="0" presId="urn:microsoft.com/office/officeart/2005/8/layout/lProcess1"/>
    <dgm:cxn modelId="{EDE073BC-67E2-4222-88AA-85614F538F9C}" type="presParOf" srcId="{8AFFC916-FF52-46E3-A009-85C5A918E568}" destId="{4137B372-0663-4436-8BE0-6648C2E0F4A7}" srcOrd="3" destOrd="0" presId="urn:microsoft.com/office/officeart/2005/8/layout/lProcess1"/>
    <dgm:cxn modelId="{CC536EC3-C8BA-4190-8020-FFC74941490F}" type="presParOf" srcId="{8AFFC916-FF52-46E3-A009-85C5A918E568}" destId="{A84E2E14-0870-45E5-A2AB-43A7C408FEBA}" srcOrd="4" destOrd="0" presId="urn:microsoft.com/office/officeart/2005/8/layout/lProcess1"/>
    <dgm:cxn modelId="{7A370BF3-1845-4652-9239-551E30330425}" type="presParOf" srcId="{A84E2E14-0870-45E5-A2AB-43A7C408FEBA}" destId="{2ADDE086-7358-4400-B5FD-E3A469C49ABB}" srcOrd="0" destOrd="0" presId="urn:microsoft.com/office/officeart/2005/8/layout/lProcess1"/>
    <dgm:cxn modelId="{699A787B-94C5-4079-B536-AAA43D9C83DD}" type="presParOf" srcId="{A84E2E14-0870-45E5-A2AB-43A7C408FEBA}" destId="{5CF66B42-7735-4E40-83BD-D561382DA8E6}" srcOrd="1" destOrd="0" presId="urn:microsoft.com/office/officeart/2005/8/layout/lProcess1"/>
    <dgm:cxn modelId="{FA00440F-42CF-402A-A0E4-8471B6AFB70B}" type="presParOf" srcId="{A84E2E14-0870-45E5-A2AB-43A7C408FEBA}" destId="{5CB87C38-39D4-477D-893B-1951C3AF2E56}" srcOrd="2" destOrd="0" presId="urn:microsoft.com/office/officeart/2005/8/layout/lProcess1"/>
    <dgm:cxn modelId="{060F28D0-49E6-4108-BCAB-665B878447D3}" type="presParOf" srcId="{A84E2E14-0870-45E5-A2AB-43A7C408FEBA}" destId="{0759E55E-5A04-4A26-ABFC-FB2F175449F0}" srcOrd="3" destOrd="0" presId="urn:microsoft.com/office/officeart/2005/8/layout/lProcess1"/>
    <dgm:cxn modelId="{0B39BF3C-A546-4450-8DDC-FABA0D5715F6}" type="presParOf" srcId="{A84E2E14-0870-45E5-A2AB-43A7C408FEBA}" destId="{E6590B1D-C9CF-4A18-A3C1-8A0A7B4B30A5}" srcOrd="4" destOrd="0" presId="urn:microsoft.com/office/officeart/2005/8/layout/lProcess1"/>
    <dgm:cxn modelId="{76D9DA27-EB65-41F7-8D95-545A3BAB3BE3}" type="presParOf" srcId="{A84E2E14-0870-45E5-A2AB-43A7C408FEBA}" destId="{C620CEEA-C775-4466-ACD8-0219723EEEF2}" srcOrd="5" destOrd="0" presId="urn:microsoft.com/office/officeart/2005/8/layout/lProcess1"/>
    <dgm:cxn modelId="{4A6E8602-79D0-41D9-83DE-98B8905CDAF5}" type="presParOf" srcId="{A84E2E14-0870-45E5-A2AB-43A7C408FEBA}" destId="{88EC1C72-5EE5-493E-A486-1E2110A1033A}"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CC44-4445-44B5-AC5D-3DE385EF64DF}">
      <dsp:nvSpPr>
        <dsp:cNvPr id="0" name=""/>
        <dsp:cNvSpPr/>
      </dsp:nvSpPr>
      <dsp:spPr>
        <a:xfrm>
          <a:off x="6448" y="153701"/>
          <a:ext cx="3341433" cy="835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Endowments</a:t>
          </a:r>
        </a:p>
      </dsp:txBody>
      <dsp:txXfrm>
        <a:off x="30915" y="178168"/>
        <a:ext cx="3292499" cy="786424"/>
      </dsp:txXfrm>
    </dsp:sp>
    <dsp:sp modelId="{D38CA2CB-5E71-4C6B-84EF-9247572B8DFF}">
      <dsp:nvSpPr>
        <dsp:cNvPr id="0" name=""/>
        <dsp:cNvSpPr/>
      </dsp:nvSpPr>
      <dsp:spPr>
        <a:xfrm rot="5400000">
          <a:off x="1604071" y="1062153"/>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95A250-4EC5-410E-9DD9-A299FA9436A2}">
      <dsp:nvSpPr>
        <dsp:cNvPr id="0" name=""/>
        <dsp:cNvSpPr/>
      </dsp:nvSpPr>
      <dsp:spPr>
        <a:xfrm>
          <a:off x="6448" y="1281435"/>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Knowledge</a:t>
          </a:r>
        </a:p>
      </dsp:txBody>
      <dsp:txXfrm>
        <a:off x="30915" y="1305902"/>
        <a:ext cx="3292499" cy="786424"/>
      </dsp:txXfrm>
    </dsp:sp>
    <dsp:sp modelId="{9E1847E3-0366-4016-A47B-4EFEFFAFBE00}">
      <dsp:nvSpPr>
        <dsp:cNvPr id="0" name=""/>
        <dsp:cNvSpPr/>
      </dsp:nvSpPr>
      <dsp:spPr>
        <a:xfrm rot="5400000">
          <a:off x="1604071" y="2189887"/>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08A3F-BF8E-43ED-B96D-938946876F22}">
      <dsp:nvSpPr>
        <dsp:cNvPr id="0" name=""/>
        <dsp:cNvSpPr/>
      </dsp:nvSpPr>
      <dsp:spPr>
        <a:xfrm>
          <a:off x="6448" y="2409169"/>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Experience</a:t>
          </a:r>
        </a:p>
      </dsp:txBody>
      <dsp:txXfrm>
        <a:off x="30915" y="2433636"/>
        <a:ext cx="3292499" cy="786424"/>
      </dsp:txXfrm>
    </dsp:sp>
    <dsp:sp modelId="{C71FF3A1-447D-426E-838A-15E6D47744ED}">
      <dsp:nvSpPr>
        <dsp:cNvPr id="0" name=""/>
        <dsp:cNvSpPr/>
      </dsp:nvSpPr>
      <dsp:spPr>
        <a:xfrm rot="5400000">
          <a:off x="1604071" y="3317621"/>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BC0AE-B5BF-412F-83CF-DEFF9AF00087}">
      <dsp:nvSpPr>
        <dsp:cNvPr id="0" name=""/>
        <dsp:cNvSpPr/>
      </dsp:nvSpPr>
      <dsp:spPr>
        <a:xfrm>
          <a:off x="6448" y="3536903"/>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Connections</a:t>
          </a:r>
        </a:p>
      </dsp:txBody>
      <dsp:txXfrm>
        <a:off x="30915" y="3561370"/>
        <a:ext cx="3292499" cy="786424"/>
      </dsp:txXfrm>
    </dsp:sp>
    <dsp:sp modelId="{FB83A6E4-948B-458A-82BD-7BEC72DB94D6}">
      <dsp:nvSpPr>
        <dsp:cNvPr id="0" name=""/>
        <dsp:cNvSpPr/>
      </dsp:nvSpPr>
      <dsp:spPr>
        <a:xfrm>
          <a:off x="3815683" y="153701"/>
          <a:ext cx="3341433" cy="835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Preferences</a:t>
          </a:r>
        </a:p>
      </dsp:txBody>
      <dsp:txXfrm>
        <a:off x="3840150" y="178168"/>
        <a:ext cx="3292499" cy="786424"/>
      </dsp:txXfrm>
    </dsp:sp>
    <dsp:sp modelId="{9AF97F39-6955-4E2E-B839-2E3922DAAA5D}">
      <dsp:nvSpPr>
        <dsp:cNvPr id="0" name=""/>
        <dsp:cNvSpPr/>
      </dsp:nvSpPr>
      <dsp:spPr>
        <a:xfrm rot="5400000">
          <a:off x="5413306" y="1062153"/>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A480E-D8D4-420D-8B28-F2F83139786F}">
      <dsp:nvSpPr>
        <dsp:cNvPr id="0" name=""/>
        <dsp:cNvSpPr/>
      </dsp:nvSpPr>
      <dsp:spPr>
        <a:xfrm>
          <a:off x="3815683" y="1281435"/>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Communication Style</a:t>
          </a:r>
        </a:p>
      </dsp:txBody>
      <dsp:txXfrm>
        <a:off x="3840150" y="1305902"/>
        <a:ext cx="3292499" cy="786424"/>
      </dsp:txXfrm>
    </dsp:sp>
    <dsp:sp modelId="{0C77C4DF-FC2C-4FDC-A801-91DB0F49C252}">
      <dsp:nvSpPr>
        <dsp:cNvPr id="0" name=""/>
        <dsp:cNvSpPr/>
      </dsp:nvSpPr>
      <dsp:spPr>
        <a:xfrm rot="5400000">
          <a:off x="5413306" y="2189887"/>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861D7-1A90-468C-BAC7-EFBB6213FFBB}">
      <dsp:nvSpPr>
        <dsp:cNvPr id="0" name=""/>
        <dsp:cNvSpPr/>
      </dsp:nvSpPr>
      <dsp:spPr>
        <a:xfrm>
          <a:off x="3815683" y="2409169"/>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Learning Mode</a:t>
          </a:r>
        </a:p>
      </dsp:txBody>
      <dsp:txXfrm>
        <a:off x="3840150" y="2433636"/>
        <a:ext cx="3292499" cy="786424"/>
      </dsp:txXfrm>
    </dsp:sp>
    <dsp:sp modelId="{0736F1E0-25B2-4BD4-8260-5CC364196BC5}">
      <dsp:nvSpPr>
        <dsp:cNvPr id="0" name=""/>
        <dsp:cNvSpPr/>
      </dsp:nvSpPr>
      <dsp:spPr>
        <a:xfrm rot="5400000">
          <a:off x="5413306" y="3317621"/>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06160-8F05-45B3-96AD-690B2618360C}">
      <dsp:nvSpPr>
        <dsp:cNvPr id="0" name=""/>
        <dsp:cNvSpPr/>
      </dsp:nvSpPr>
      <dsp:spPr>
        <a:xfrm>
          <a:off x="3815683" y="3536903"/>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Values</a:t>
          </a:r>
        </a:p>
      </dsp:txBody>
      <dsp:txXfrm>
        <a:off x="3840150" y="3561370"/>
        <a:ext cx="3292499" cy="786424"/>
      </dsp:txXfrm>
    </dsp:sp>
    <dsp:sp modelId="{2ADDE086-7358-4400-B5FD-E3A469C49ABB}">
      <dsp:nvSpPr>
        <dsp:cNvPr id="0" name=""/>
        <dsp:cNvSpPr/>
      </dsp:nvSpPr>
      <dsp:spPr>
        <a:xfrm>
          <a:off x="7624917" y="153701"/>
          <a:ext cx="3341433" cy="835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Content</a:t>
          </a:r>
        </a:p>
      </dsp:txBody>
      <dsp:txXfrm>
        <a:off x="7649384" y="178168"/>
        <a:ext cx="3292499" cy="786424"/>
      </dsp:txXfrm>
    </dsp:sp>
    <dsp:sp modelId="{5CF66B42-7735-4E40-83BD-D561382DA8E6}">
      <dsp:nvSpPr>
        <dsp:cNvPr id="0" name=""/>
        <dsp:cNvSpPr/>
      </dsp:nvSpPr>
      <dsp:spPr>
        <a:xfrm rot="5400000">
          <a:off x="9222540" y="1062153"/>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B87C38-39D4-477D-893B-1951C3AF2E56}">
      <dsp:nvSpPr>
        <dsp:cNvPr id="0" name=""/>
        <dsp:cNvSpPr/>
      </dsp:nvSpPr>
      <dsp:spPr>
        <a:xfrm>
          <a:off x="7624917" y="1281435"/>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Research Training</a:t>
          </a:r>
        </a:p>
      </dsp:txBody>
      <dsp:txXfrm>
        <a:off x="7649384" y="1305902"/>
        <a:ext cx="3292499" cy="786424"/>
      </dsp:txXfrm>
    </dsp:sp>
    <dsp:sp modelId="{0759E55E-5A04-4A26-ABFC-FB2F175449F0}">
      <dsp:nvSpPr>
        <dsp:cNvPr id="0" name=""/>
        <dsp:cNvSpPr/>
      </dsp:nvSpPr>
      <dsp:spPr>
        <a:xfrm rot="5400000">
          <a:off x="9222540" y="2189887"/>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90B1D-C9CF-4A18-A3C1-8A0A7B4B30A5}">
      <dsp:nvSpPr>
        <dsp:cNvPr id="0" name=""/>
        <dsp:cNvSpPr/>
      </dsp:nvSpPr>
      <dsp:spPr>
        <a:xfrm>
          <a:off x="7624917" y="2409169"/>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Techniques</a:t>
          </a:r>
        </a:p>
      </dsp:txBody>
      <dsp:txXfrm>
        <a:off x="7649384" y="2433636"/>
        <a:ext cx="3292499" cy="786424"/>
      </dsp:txXfrm>
    </dsp:sp>
    <dsp:sp modelId="{C620CEEA-C775-4466-ACD8-0219723EEEF2}">
      <dsp:nvSpPr>
        <dsp:cNvPr id="0" name=""/>
        <dsp:cNvSpPr/>
      </dsp:nvSpPr>
      <dsp:spPr>
        <a:xfrm rot="5400000">
          <a:off x="9222540" y="3317621"/>
          <a:ext cx="146187" cy="1461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C1C72-5EE5-493E-A486-1E2110A1033A}">
      <dsp:nvSpPr>
        <dsp:cNvPr id="0" name=""/>
        <dsp:cNvSpPr/>
      </dsp:nvSpPr>
      <dsp:spPr>
        <a:xfrm>
          <a:off x="7624917" y="3536903"/>
          <a:ext cx="3341433" cy="8353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Leadership/Professionalism</a:t>
          </a:r>
        </a:p>
      </dsp:txBody>
      <dsp:txXfrm>
        <a:off x="7649384" y="3561370"/>
        <a:ext cx="3292499" cy="7864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29921-315A-4F60-BA54-C73E1D3B1382}" type="datetimeFigureOut">
              <a:rPr lang="en-US" smtClean="0"/>
              <a:t>11/16/22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93469-5A17-4ED2-A02C-C65B745DFA52}" type="slidenum">
              <a:rPr lang="en-US" smtClean="0"/>
              <a:t>‹#›</a:t>
            </a:fld>
            <a:endParaRPr lang="en-US"/>
          </a:p>
        </p:txBody>
      </p:sp>
    </p:spTree>
    <p:extLst>
      <p:ext uri="{BB962C8B-B14F-4D97-AF65-F5344CB8AC3E}">
        <p14:creationId xmlns:p14="http://schemas.microsoft.com/office/powerpoint/2010/main" val="346204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93469-5A17-4ED2-A02C-C65B745DFA52}" type="slidenum">
              <a:rPr lang="en-US" smtClean="0"/>
              <a:t>7</a:t>
            </a:fld>
            <a:endParaRPr lang="en-US"/>
          </a:p>
        </p:txBody>
      </p:sp>
    </p:spTree>
    <p:extLst>
      <p:ext uri="{BB962C8B-B14F-4D97-AF65-F5344CB8AC3E}">
        <p14:creationId xmlns:p14="http://schemas.microsoft.com/office/powerpoint/2010/main" val="294312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3469-5A17-4ED2-A02C-C65B745DFA52}" type="slidenum">
              <a:rPr lang="en-US" smtClean="0"/>
              <a:t>10</a:t>
            </a:fld>
            <a:endParaRPr lang="en-US"/>
          </a:p>
        </p:txBody>
      </p:sp>
    </p:spTree>
    <p:extLst>
      <p:ext uri="{BB962C8B-B14F-4D97-AF65-F5344CB8AC3E}">
        <p14:creationId xmlns:p14="http://schemas.microsoft.com/office/powerpoint/2010/main" val="78328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411163" y="712788"/>
            <a:ext cx="6475412" cy="3643312"/>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2819" name="Rectangle 3"/>
          <p:cNvSpPr>
            <a:spLocks noGrp="1" noChangeArrowheads="1"/>
          </p:cNvSpPr>
          <p:nvPr>
            <p:ph type="body" idx="1"/>
          </p:nvPr>
        </p:nvSpPr>
        <p:spPr bwMode="auto">
          <a:xfrm>
            <a:off x="962025" y="4594225"/>
            <a:ext cx="5373688" cy="42783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5564" tIns="47782" rIns="95564" bIns="47782"/>
          <a:lstStyle/>
          <a:p>
            <a:endParaRPr lang="en-US">
              <a:latin typeface="Times New Roman" charset="0"/>
            </a:endParaRPr>
          </a:p>
        </p:txBody>
      </p:sp>
    </p:spTree>
    <p:extLst>
      <p:ext uri="{BB962C8B-B14F-4D97-AF65-F5344CB8AC3E}">
        <p14:creationId xmlns:p14="http://schemas.microsoft.com/office/powerpoint/2010/main" val="273675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5A5163-9844-4CEE-9021-9FC8B9C0CBB1}"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4781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A5163-9844-4CEE-9021-9FC8B9C0CBB1}"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284402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A5163-9844-4CEE-9021-9FC8B9C0CBB1}"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23280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A5163-9844-4CEE-9021-9FC8B9C0CBB1}"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53679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A5163-9844-4CEE-9021-9FC8B9C0CBB1}"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425527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A5163-9844-4CEE-9021-9FC8B9C0CBB1}"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8978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A5163-9844-4CEE-9021-9FC8B9C0CBB1}"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17324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A5163-9844-4CEE-9021-9FC8B9C0CBB1}" type="datetimeFigureOut">
              <a:rPr lang="en-US" smtClean="0"/>
              <a:t>11/16/22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277366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A5163-9844-4CEE-9021-9FC8B9C0CBB1}" type="datetimeFigureOut">
              <a:rPr lang="en-US" smtClean="0"/>
              <a:t>11/16/22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69920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A5163-9844-4CEE-9021-9FC8B9C0CBB1}"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120418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A5163-9844-4CEE-9021-9FC8B9C0CBB1}"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2934C-2A33-419D-8C2E-F6D2B6B76B2E}" type="slidenum">
              <a:rPr lang="en-US" smtClean="0"/>
              <a:t>‹#›</a:t>
            </a:fld>
            <a:endParaRPr lang="en-US"/>
          </a:p>
        </p:txBody>
      </p:sp>
    </p:spTree>
    <p:extLst>
      <p:ext uri="{BB962C8B-B14F-4D97-AF65-F5344CB8AC3E}">
        <p14:creationId xmlns:p14="http://schemas.microsoft.com/office/powerpoint/2010/main" val="364690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5163-9844-4CEE-9021-9FC8B9C0CBB1}" type="datetimeFigureOut">
              <a:rPr lang="en-US" smtClean="0"/>
              <a:t>11/16/22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2934C-2A33-419D-8C2E-F6D2B6B76B2E}" type="slidenum">
              <a:rPr lang="en-US" smtClean="0"/>
              <a:t>‹#›</a:t>
            </a:fld>
            <a:endParaRPr lang="en-US"/>
          </a:p>
        </p:txBody>
      </p:sp>
    </p:spTree>
    <p:extLst>
      <p:ext uri="{BB962C8B-B14F-4D97-AF65-F5344CB8AC3E}">
        <p14:creationId xmlns:p14="http://schemas.microsoft.com/office/powerpoint/2010/main" val="1946521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rmn.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myidp.sciencecareer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11176"/>
            <a:ext cx="7772400" cy="1470025"/>
          </a:xfrm>
        </p:spPr>
        <p:txBody>
          <a:bodyPr>
            <a:normAutofit fontScale="90000"/>
          </a:bodyPr>
          <a:lstStyle/>
          <a:p>
            <a:r>
              <a:rPr lang="en-US" b="1" dirty="0"/>
              <a:t>The Key to Finding a Great Mentor: </a:t>
            </a:r>
            <a:br>
              <a:rPr lang="en-US" b="1" dirty="0"/>
            </a:br>
            <a:r>
              <a:rPr lang="en-US" b="1" dirty="0"/>
              <a:t>Be a Great Mentee!</a:t>
            </a:r>
          </a:p>
        </p:txBody>
      </p:sp>
      <p:sp>
        <p:nvSpPr>
          <p:cNvPr id="3" name="Subtitle 2"/>
          <p:cNvSpPr>
            <a:spLocks noGrp="1"/>
          </p:cNvSpPr>
          <p:nvPr>
            <p:ph type="subTitle" idx="1"/>
          </p:nvPr>
        </p:nvSpPr>
        <p:spPr>
          <a:xfrm>
            <a:off x="1828800" y="4805362"/>
            <a:ext cx="8458200" cy="1752600"/>
          </a:xfrm>
        </p:spPr>
        <p:txBody>
          <a:bodyPr>
            <a:normAutofit fontScale="70000" lnSpcReduction="20000"/>
          </a:bodyPr>
          <a:lstStyle/>
          <a:p>
            <a:r>
              <a:rPr lang="en-US" b="1" dirty="0">
                <a:solidFill>
                  <a:schemeClr val="tx2"/>
                </a:solidFill>
              </a:rPr>
              <a:t>Roger B. Fillingim, PhD</a:t>
            </a:r>
          </a:p>
          <a:p>
            <a:r>
              <a:rPr lang="en-US" b="1" dirty="0">
                <a:solidFill>
                  <a:schemeClr val="tx2"/>
                </a:solidFill>
              </a:rPr>
              <a:t>Distinguished Professor, College of Dentistry</a:t>
            </a:r>
          </a:p>
          <a:p>
            <a:r>
              <a:rPr lang="en-US" b="1" dirty="0">
                <a:solidFill>
                  <a:schemeClr val="tx2"/>
                </a:solidFill>
              </a:rPr>
              <a:t>Director, Pain Research and Intervention Center of Excellence</a:t>
            </a:r>
          </a:p>
          <a:p>
            <a:r>
              <a:rPr lang="en-US" b="1" dirty="0">
                <a:solidFill>
                  <a:schemeClr val="tx2"/>
                </a:solidFill>
              </a:rPr>
              <a:t>Director, CTSI Mentor Academy</a:t>
            </a:r>
          </a:p>
          <a:p>
            <a:r>
              <a:rPr lang="en-US" b="1" dirty="0">
                <a:solidFill>
                  <a:schemeClr val="tx2"/>
                </a:solidFill>
              </a:rPr>
              <a:t>University of Florida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133600"/>
            <a:ext cx="3810000" cy="2295525"/>
          </a:xfrm>
          <a:prstGeom prst="rect">
            <a:avLst/>
          </a:prstGeom>
        </p:spPr>
      </p:pic>
    </p:spTree>
    <p:extLst>
      <p:ext uri="{BB962C8B-B14F-4D97-AF65-F5344CB8AC3E}">
        <p14:creationId xmlns:p14="http://schemas.microsoft.com/office/powerpoint/2010/main" val="200684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1143000"/>
          </a:xfrm>
        </p:spPr>
        <p:txBody>
          <a:bodyPr>
            <a:normAutofit/>
          </a:bodyPr>
          <a:lstStyle/>
          <a:p>
            <a:r>
              <a:rPr lang="en-US" sz="3200" b="1" dirty="0"/>
              <a:t>Benefits of Mentoring in PhD Programs</a:t>
            </a:r>
            <a:br>
              <a:rPr lang="en-US" sz="3200" b="1" dirty="0"/>
            </a:br>
            <a:r>
              <a:rPr lang="en-US" sz="2400" dirty="0"/>
              <a:t>(</a:t>
            </a:r>
            <a:r>
              <a:rPr lang="en-US" sz="2400" dirty="0" err="1"/>
              <a:t>Molloca</a:t>
            </a:r>
            <a:r>
              <a:rPr lang="en-US" sz="2400" dirty="0"/>
              <a:t> &amp; Nemeth, 2014 Am J </a:t>
            </a:r>
            <a:r>
              <a:rPr lang="en-US" sz="2400" dirty="0" err="1"/>
              <a:t>Educ</a:t>
            </a:r>
            <a:r>
              <a:rPr lang="en-US" sz="2400" dirty="0"/>
              <a:t> Res 9: 703-708)</a:t>
            </a:r>
            <a:endParaRPr lang="en-US" sz="2400" b="1" dirty="0"/>
          </a:p>
        </p:txBody>
      </p:sp>
      <p:sp>
        <p:nvSpPr>
          <p:cNvPr id="3" name="Content Placeholder 2"/>
          <p:cNvSpPr>
            <a:spLocks noGrp="1"/>
          </p:cNvSpPr>
          <p:nvPr>
            <p:ph idx="1"/>
          </p:nvPr>
        </p:nvSpPr>
        <p:spPr/>
        <p:txBody>
          <a:bodyPr>
            <a:normAutofit/>
          </a:bodyPr>
          <a:lstStyle/>
          <a:p>
            <a:r>
              <a:rPr lang="en-US" sz="2800" dirty="0"/>
              <a:t>Mentoring showed beneficial effects on:</a:t>
            </a:r>
          </a:p>
          <a:p>
            <a:pPr lvl="1"/>
            <a:r>
              <a:rPr lang="en-US" sz="2400" dirty="0"/>
              <a:t>Student socialization</a:t>
            </a:r>
          </a:p>
          <a:p>
            <a:pPr lvl="1"/>
            <a:r>
              <a:rPr lang="en-US" sz="2400" dirty="0"/>
              <a:t>Scholarship</a:t>
            </a:r>
          </a:p>
          <a:p>
            <a:pPr lvl="1"/>
            <a:r>
              <a:rPr lang="en-US" sz="2400" dirty="0"/>
              <a:t>Research productivity</a:t>
            </a:r>
          </a:p>
          <a:p>
            <a:pPr lvl="1"/>
            <a:r>
              <a:rPr lang="en-US" sz="2400" dirty="0"/>
              <a:t>Career commitment</a:t>
            </a:r>
          </a:p>
          <a:p>
            <a:pPr lvl="1"/>
            <a:r>
              <a:rPr lang="en-US" sz="2400" dirty="0"/>
              <a:t>Self-efficacy</a:t>
            </a:r>
          </a:p>
          <a:p>
            <a:pPr lvl="1"/>
            <a:r>
              <a:rPr lang="en-US" sz="2400" dirty="0"/>
              <a:t>Attrition</a:t>
            </a:r>
          </a:p>
          <a:p>
            <a:pPr lvl="1"/>
            <a:r>
              <a:rPr lang="en-US" sz="2400" dirty="0"/>
              <a:t>Graduation</a:t>
            </a:r>
          </a:p>
        </p:txBody>
      </p:sp>
      <p:pic>
        <p:nvPicPr>
          <p:cNvPr id="6" name="Picture 5">
            <a:extLst>
              <a:ext uri="{FF2B5EF4-FFF2-40B4-BE49-F238E27FC236}">
                <a16:creationId xmlns:a16="http://schemas.microsoft.com/office/drawing/2014/main" id="{126B14E5-81FE-4050-A955-CD47409735D9}"/>
              </a:ext>
            </a:extLst>
          </p:cNvPr>
          <p:cNvPicPr>
            <a:picLocks noChangeAspect="1"/>
          </p:cNvPicPr>
          <p:nvPr/>
        </p:nvPicPr>
        <p:blipFill>
          <a:blip r:embed="rId3"/>
          <a:stretch>
            <a:fillRect/>
          </a:stretch>
        </p:blipFill>
        <p:spPr>
          <a:xfrm>
            <a:off x="7509379" y="2067653"/>
            <a:ext cx="4073021" cy="4267200"/>
          </a:xfrm>
          <a:prstGeom prst="rect">
            <a:avLst/>
          </a:prstGeom>
        </p:spPr>
      </p:pic>
    </p:spTree>
    <p:extLst>
      <p:ext uri="{BB962C8B-B14F-4D97-AF65-F5344CB8AC3E}">
        <p14:creationId xmlns:p14="http://schemas.microsoft.com/office/powerpoint/2010/main" val="421088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are the Qualities of a Good Mentor? </a:t>
            </a:r>
          </a:p>
        </p:txBody>
      </p:sp>
      <p:pic>
        <p:nvPicPr>
          <p:cNvPr id="3" name="Picture 2">
            <a:extLst>
              <a:ext uri="{FF2B5EF4-FFF2-40B4-BE49-F238E27FC236}">
                <a16:creationId xmlns:a16="http://schemas.microsoft.com/office/drawing/2014/main" id="{50553D39-A30A-44B8-9792-287F7E1FDB78}"/>
              </a:ext>
            </a:extLst>
          </p:cNvPr>
          <p:cNvPicPr>
            <a:picLocks noChangeAspect="1"/>
          </p:cNvPicPr>
          <p:nvPr/>
        </p:nvPicPr>
        <p:blipFill>
          <a:blip r:embed="rId2"/>
          <a:stretch>
            <a:fillRect/>
          </a:stretch>
        </p:blipFill>
        <p:spPr>
          <a:xfrm>
            <a:off x="2057400" y="1295400"/>
            <a:ext cx="7852963" cy="5431808"/>
          </a:xfrm>
          <a:prstGeom prst="rect">
            <a:avLst/>
          </a:prstGeom>
        </p:spPr>
      </p:pic>
    </p:spTree>
    <p:extLst>
      <p:ext uri="{BB962C8B-B14F-4D97-AF65-F5344CB8AC3E}">
        <p14:creationId xmlns:p14="http://schemas.microsoft.com/office/powerpoint/2010/main" val="125325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534400" cy="1143000"/>
          </a:xfrm>
        </p:spPr>
        <p:txBody>
          <a:bodyPr>
            <a:normAutofit fontScale="90000"/>
          </a:bodyPr>
          <a:lstStyle/>
          <a:p>
            <a:r>
              <a:rPr lang="en-US" sz="3600" b="1" dirty="0"/>
              <a:t>Characteristics of Effective Mentors</a:t>
            </a:r>
            <a:br>
              <a:rPr lang="en-US" sz="3600" b="1" dirty="0"/>
            </a:br>
            <a:r>
              <a:rPr lang="en-US" sz="3600" b="1" dirty="0"/>
              <a:t> </a:t>
            </a:r>
            <a:r>
              <a:rPr lang="en-US" sz="2200" dirty="0"/>
              <a:t>(Straus, et al, 2013, </a:t>
            </a:r>
            <a:r>
              <a:rPr lang="en-US" sz="2200" dirty="0" err="1"/>
              <a:t>Acad</a:t>
            </a:r>
            <a:r>
              <a:rPr lang="en-US" sz="2200" dirty="0"/>
              <a:t> Med, 88: 82-89)</a:t>
            </a:r>
          </a:p>
        </p:txBody>
      </p:sp>
      <p:sp>
        <p:nvSpPr>
          <p:cNvPr id="3" name="Content Placeholder 2"/>
          <p:cNvSpPr>
            <a:spLocks noGrp="1"/>
          </p:cNvSpPr>
          <p:nvPr>
            <p:ph idx="1"/>
          </p:nvPr>
        </p:nvSpPr>
        <p:spPr/>
        <p:txBody>
          <a:bodyPr>
            <a:normAutofit/>
          </a:bodyPr>
          <a:lstStyle/>
          <a:p>
            <a:r>
              <a:rPr lang="en-US" dirty="0"/>
              <a:t>Altruistic</a:t>
            </a:r>
          </a:p>
          <a:p>
            <a:r>
              <a:rPr lang="en-US" dirty="0"/>
              <a:t>Honest/trustworthy</a:t>
            </a:r>
          </a:p>
          <a:p>
            <a:r>
              <a:rPr lang="en-US" dirty="0"/>
              <a:t>Active listeners</a:t>
            </a:r>
          </a:p>
          <a:p>
            <a:r>
              <a:rPr lang="en-US" dirty="0"/>
              <a:t>Experienced in mentoring </a:t>
            </a:r>
          </a:p>
          <a:p>
            <a:r>
              <a:rPr lang="en-US" dirty="0"/>
              <a:t>Professional experience &amp; networks</a:t>
            </a:r>
          </a:p>
          <a:p>
            <a:r>
              <a:rPr lang="en-US" dirty="0"/>
              <a:t>Accessible</a:t>
            </a:r>
          </a:p>
          <a:p>
            <a:r>
              <a:rPr lang="en-US" dirty="0"/>
              <a:t>Able to identify mentees’ strengths &amp; weaknesses</a:t>
            </a:r>
          </a:p>
        </p:txBody>
      </p:sp>
    </p:spTree>
    <p:extLst>
      <p:ext uri="{BB962C8B-B14F-4D97-AF65-F5344CB8AC3E}">
        <p14:creationId xmlns:p14="http://schemas.microsoft.com/office/powerpoint/2010/main" val="409979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600"/>
            <a:ext cx="6296025" cy="1866900"/>
          </a:xfrm>
          <a:prstGeom prst="rect">
            <a:avLst/>
          </a:prstGeom>
        </p:spPr>
      </p:pic>
      <p:graphicFrame>
        <p:nvGraphicFramePr>
          <p:cNvPr id="5" name="Table 4"/>
          <p:cNvGraphicFramePr>
            <a:graphicFrameLocks noGrp="1"/>
          </p:cNvGraphicFramePr>
          <p:nvPr/>
        </p:nvGraphicFramePr>
        <p:xfrm>
          <a:off x="381000" y="3048000"/>
          <a:ext cx="11506200" cy="2743200"/>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1792714594"/>
                    </a:ext>
                  </a:extLst>
                </a:gridCol>
                <a:gridCol w="3835400">
                  <a:extLst>
                    <a:ext uri="{9D8B030D-6E8A-4147-A177-3AD203B41FA5}">
                      <a16:colId xmlns:a16="http://schemas.microsoft.com/office/drawing/2014/main" val="205557452"/>
                    </a:ext>
                  </a:extLst>
                </a:gridCol>
                <a:gridCol w="3835400">
                  <a:extLst>
                    <a:ext uri="{9D8B030D-6E8A-4147-A177-3AD203B41FA5}">
                      <a16:colId xmlns:a16="http://schemas.microsoft.com/office/drawing/2014/main" val="693995496"/>
                    </a:ext>
                  </a:extLst>
                </a:gridCol>
              </a:tblGrid>
              <a:tr h="640080">
                <a:tc>
                  <a:txBody>
                    <a:bodyPr/>
                    <a:lstStyle/>
                    <a:p>
                      <a:pPr algn="ctr"/>
                      <a:r>
                        <a:rPr lang="en-US" sz="2400" dirty="0"/>
                        <a:t>Absence of Positive Mentoring Experiences</a:t>
                      </a:r>
                    </a:p>
                  </a:txBody>
                  <a:tcPr anchor="ctr"/>
                </a:tc>
                <a:tc>
                  <a:txBody>
                    <a:bodyPr/>
                    <a:lstStyle/>
                    <a:p>
                      <a:pPr algn="ctr"/>
                      <a:r>
                        <a:rPr lang="en-US" sz="2400" dirty="0"/>
                        <a:t>Failure</a:t>
                      </a:r>
                      <a:r>
                        <a:rPr lang="en-US" sz="2400" baseline="0" dirty="0"/>
                        <a:t> to Engage in Mentoring Best Practices</a:t>
                      </a:r>
                      <a:endParaRPr lang="en-US" sz="2400" dirty="0"/>
                    </a:p>
                  </a:txBody>
                  <a:tcPr anchor="ctr"/>
                </a:tc>
                <a:tc>
                  <a:txBody>
                    <a:bodyPr/>
                    <a:lstStyle/>
                    <a:p>
                      <a:pPr algn="ctr"/>
                      <a:r>
                        <a:rPr lang="en-US" sz="2400" dirty="0"/>
                        <a:t>Actively Harmful Mentoring Experiences</a:t>
                      </a:r>
                    </a:p>
                  </a:txBody>
                  <a:tcPr anchor="ctr"/>
                </a:tc>
                <a:extLst>
                  <a:ext uri="{0D108BD9-81ED-4DB2-BD59-A6C34878D82A}">
                    <a16:rowId xmlns:a16="http://schemas.microsoft.com/office/drawing/2014/main" val="415986269"/>
                  </a:ext>
                </a:extLst>
              </a:tr>
              <a:tr h="640080">
                <a:tc>
                  <a:txBody>
                    <a:bodyPr/>
                    <a:lstStyle/>
                    <a:p>
                      <a:r>
                        <a:rPr lang="en-US" sz="2400" dirty="0"/>
                        <a:t>Interpersonal mismatch</a:t>
                      </a:r>
                    </a:p>
                  </a:txBody>
                  <a:tcPr anchor="ctr"/>
                </a:tc>
                <a:tc>
                  <a:txBody>
                    <a:bodyPr/>
                    <a:lstStyle/>
                    <a:p>
                      <a:r>
                        <a:rPr lang="en-US" sz="2400" dirty="0"/>
                        <a:t>Absenteeism</a:t>
                      </a:r>
                    </a:p>
                  </a:txBody>
                  <a:tcPr anchor="ctr"/>
                </a:tc>
                <a:tc>
                  <a:txBody>
                    <a:bodyPr/>
                    <a:lstStyle/>
                    <a:p>
                      <a:r>
                        <a:rPr lang="en-US" sz="2400" dirty="0"/>
                        <a:t>Abuse of power</a:t>
                      </a:r>
                    </a:p>
                  </a:txBody>
                  <a:tcPr anchor="ctr"/>
                </a:tc>
                <a:extLst>
                  <a:ext uri="{0D108BD9-81ED-4DB2-BD59-A6C34878D82A}">
                    <a16:rowId xmlns:a16="http://schemas.microsoft.com/office/drawing/2014/main" val="1759279067"/>
                  </a:ext>
                </a:extLst>
              </a:tr>
              <a:tr h="640080">
                <a:tc>
                  <a:txBody>
                    <a:bodyPr/>
                    <a:lstStyle/>
                    <a:p>
                      <a:r>
                        <a:rPr lang="en-US" sz="2400" dirty="0"/>
                        <a:t>Lack of career support</a:t>
                      </a:r>
                    </a:p>
                  </a:txBody>
                  <a:tcPr anchor="ctr"/>
                </a:tc>
                <a:tc>
                  <a:txBody>
                    <a:bodyPr/>
                    <a:lstStyle/>
                    <a:p>
                      <a:r>
                        <a:rPr lang="en-US" sz="2400" dirty="0"/>
                        <a:t>Misaligned expectations</a:t>
                      </a:r>
                    </a:p>
                  </a:txBody>
                  <a:tcPr anchor="ctr"/>
                </a:tc>
                <a:tc>
                  <a:txBody>
                    <a:bodyPr/>
                    <a:lstStyle/>
                    <a:p>
                      <a:r>
                        <a:rPr lang="en-US" sz="2400" dirty="0"/>
                        <a:t>Unequal treatment</a:t>
                      </a:r>
                    </a:p>
                  </a:txBody>
                  <a:tcPr anchor="ctr"/>
                </a:tc>
                <a:extLst>
                  <a:ext uri="{0D108BD9-81ED-4DB2-BD59-A6C34878D82A}">
                    <a16:rowId xmlns:a16="http://schemas.microsoft.com/office/drawing/2014/main" val="45026549"/>
                  </a:ext>
                </a:extLst>
              </a:tr>
              <a:tr h="640080">
                <a:tc>
                  <a:txBody>
                    <a:bodyPr/>
                    <a:lstStyle/>
                    <a:p>
                      <a:r>
                        <a:rPr lang="en-US" sz="2400" dirty="0"/>
                        <a:t>Lack of psychosocial support</a:t>
                      </a:r>
                    </a:p>
                  </a:txBody>
                  <a:tcPr anchor="ctr"/>
                </a:tc>
                <a:tc>
                  <a:txBody>
                    <a:bodyPr/>
                    <a:lstStyle/>
                    <a:p>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4251892157"/>
                  </a:ext>
                </a:extLst>
              </a:tr>
            </a:tbl>
          </a:graphicData>
        </a:graphic>
      </p:graphicFrame>
      <p:sp>
        <p:nvSpPr>
          <p:cNvPr id="6" name="TextBox 5"/>
          <p:cNvSpPr txBox="1"/>
          <p:nvPr/>
        </p:nvSpPr>
        <p:spPr>
          <a:xfrm>
            <a:off x="304800" y="2286000"/>
            <a:ext cx="495039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CBE-Life Sciences Education, December 1, 2019 </a:t>
            </a:r>
          </a:p>
        </p:txBody>
      </p:sp>
    </p:spTree>
    <p:extLst>
      <p:ext uri="{BB962C8B-B14F-4D97-AF65-F5344CB8AC3E}">
        <p14:creationId xmlns:p14="http://schemas.microsoft.com/office/powerpoint/2010/main" val="63109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t>Actions of Effective Mentors</a:t>
            </a:r>
            <a:br>
              <a:rPr lang="en-US" sz="3600" b="1" dirty="0"/>
            </a:br>
            <a:r>
              <a:rPr lang="en-US" sz="2800" b="0" cap="none" dirty="0"/>
              <a:t> </a:t>
            </a:r>
            <a:r>
              <a:rPr lang="en-US" sz="2400" b="0" cap="none" dirty="0"/>
              <a:t>(Straus, et al., 2013, </a:t>
            </a:r>
            <a:r>
              <a:rPr lang="en-US" sz="2400" b="0" cap="none" dirty="0" err="1"/>
              <a:t>Acad</a:t>
            </a:r>
            <a:r>
              <a:rPr lang="en-US" sz="2400" b="0" cap="none" dirty="0"/>
              <a:t> Med, 88: 82-89)</a:t>
            </a:r>
            <a:endParaRPr lang="en-US" sz="2400" b="0" dirty="0"/>
          </a:p>
        </p:txBody>
      </p:sp>
      <p:sp>
        <p:nvSpPr>
          <p:cNvPr id="3" name="Content Placeholder 2"/>
          <p:cNvSpPr>
            <a:spLocks noGrp="1"/>
          </p:cNvSpPr>
          <p:nvPr>
            <p:ph idx="1"/>
          </p:nvPr>
        </p:nvSpPr>
        <p:spPr>
          <a:xfrm>
            <a:off x="304800" y="1600200"/>
            <a:ext cx="10972800" cy="4525963"/>
          </a:xfrm>
        </p:spPr>
        <p:txBody>
          <a:bodyPr>
            <a:normAutofit/>
          </a:bodyPr>
          <a:lstStyle/>
          <a:p>
            <a:endParaRPr lang="en-US" sz="3600" dirty="0"/>
          </a:p>
          <a:p>
            <a:r>
              <a:rPr lang="en-US" sz="3600" dirty="0"/>
              <a:t>Providing Career Guidance</a:t>
            </a:r>
          </a:p>
          <a:p>
            <a:endParaRPr lang="en-US" sz="3600" dirty="0"/>
          </a:p>
          <a:p>
            <a:r>
              <a:rPr lang="en-US" sz="3600" dirty="0"/>
              <a:t>Offer Emotional Support</a:t>
            </a:r>
          </a:p>
          <a:p>
            <a:endParaRPr lang="en-US" sz="3600" dirty="0"/>
          </a:p>
          <a:p>
            <a:r>
              <a:rPr lang="en-US" sz="3600" dirty="0"/>
              <a:t>Address Work-Life Integration</a:t>
            </a:r>
          </a:p>
        </p:txBody>
      </p:sp>
      <p:pic>
        <p:nvPicPr>
          <p:cNvPr id="7" name="Picture 6">
            <a:extLst>
              <a:ext uri="{FF2B5EF4-FFF2-40B4-BE49-F238E27FC236}">
                <a16:creationId xmlns:a16="http://schemas.microsoft.com/office/drawing/2014/main" id="{F895181D-F41F-4F02-9ED1-4C74049B56E6}"/>
              </a:ext>
            </a:extLst>
          </p:cNvPr>
          <p:cNvPicPr>
            <a:picLocks noChangeAspect="1"/>
          </p:cNvPicPr>
          <p:nvPr/>
        </p:nvPicPr>
        <p:blipFill>
          <a:blip r:embed="rId2"/>
          <a:stretch>
            <a:fillRect/>
          </a:stretch>
        </p:blipFill>
        <p:spPr>
          <a:xfrm>
            <a:off x="8001000" y="1905000"/>
            <a:ext cx="2857500" cy="3686175"/>
          </a:xfrm>
          <a:prstGeom prst="rect">
            <a:avLst/>
          </a:prstGeom>
        </p:spPr>
      </p:pic>
    </p:spTree>
    <p:extLst>
      <p:ext uri="{BB962C8B-B14F-4D97-AF65-F5344CB8AC3E}">
        <p14:creationId xmlns:p14="http://schemas.microsoft.com/office/powerpoint/2010/main" val="176336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in It for the Mentor?</a:t>
            </a:r>
          </a:p>
        </p:txBody>
      </p:sp>
      <p:sp>
        <p:nvSpPr>
          <p:cNvPr id="3" name="Content Placeholder 2"/>
          <p:cNvSpPr>
            <a:spLocks noGrp="1"/>
          </p:cNvSpPr>
          <p:nvPr>
            <p:ph idx="1"/>
          </p:nvPr>
        </p:nvSpPr>
        <p:spPr/>
        <p:txBody>
          <a:bodyPr/>
          <a:lstStyle/>
          <a:p>
            <a:endParaRPr lang="en-US" dirty="0"/>
          </a:p>
          <a:p>
            <a:r>
              <a:rPr lang="en-US" dirty="0"/>
              <a:t>Tenure &amp; Promotion</a:t>
            </a:r>
          </a:p>
          <a:p>
            <a:r>
              <a:rPr lang="en-US" dirty="0"/>
              <a:t>Productivity</a:t>
            </a:r>
          </a:p>
          <a:p>
            <a:r>
              <a:rPr lang="en-US" dirty="0"/>
              <a:t>Intellectual Energy</a:t>
            </a:r>
          </a:p>
          <a:p>
            <a:r>
              <a:rPr lang="en-US" dirty="0"/>
              <a:t>Personal Satisfaction</a:t>
            </a:r>
          </a:p>
          <a:p>
            <a:r>
              <a:rPr lang="en-US" dirty="0"/>
              <a:t>Immortality</a:t>
            </a:r>
          </a:p>
        </p:txBody>
      </p:sp>
      <p:pic>
        <p:nvPicPr>
          <p:cNvPr id="7" name="Picture 6">
            <a:extLst>
              <a:ext uri="{FF2B5EF4-FFF2-40B4-BE49-F238E27FC236}">
                <a16:creationId xmlns:a16="http://schemas.microsoft.com/office/drawing/2014/main" id="{C5A8DEDE-3783-4022-BFDA-339764C4C47A}"/>
              </a:ext>
            </a:extLst>
          </p:cNvPr>
          <p:cNvPicPr>
            <a:picLocks noChangeAspect="1"/>
          </p:cNvPicPr>
          <p:nvPr/>
        </p:nvPicPr>
        <p:blipFill>
          <a:blip r:embed="rId2"/>
          <a:stretch>
            <a:fillRect/>
          </a:stretch>
        </p:blipFill>
        <p:spPr>
          <a:xfrm>
            <a:off x="5943600" y="2046288"/>
            <a:ext cx="5447957" cy="3633787"/>
          </a:xfrm>
          <a:prstGeom prst="rect">
            <a:avLst/>
          </a:prstGeom>
        </p:spPr>
      </p:pic>
    </p:spTree>
    <p:extLst>
      <p:ext uri="{BB962C8B-B14F-4D97-AF65-F5344CB8AC3E}">
        <p14:creationId xmlns:p14="http://schemas.microsoft.com/office/powerpoint/2010/main" val="39816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are the Characteristics of </a:t>
            </a:r>
            <a:r>
              <a:rPr lang="en-US" sz="3600" b="1"/>
              <a:t>a Good Mentee</a:t>
            </a:r>
            <a:r>
              <a:rPr lang="en-US" sz="3600" b="1" dirty="0"/>
              <a:t>? </a:t>
            </a:r>
          </a:p>
        </p:txBody>
      </p:sp>
    </p:spTree>
    <p:extLst>
      <p:ext uri="{BB962C8B-B14F-4D97-AF65-F5344CB8AC3E}">
        <p14:creationId xmlns:p14="http://schemas.microsoft.com/office/powerpoint/2010/main" val="74307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596900"/>
            <a:ext cx="7772400" cy="5664200"/>
          </a:xfrm>
          <a:prstGeom prst="rect">
            <a:avLst/>
          </a:prstGeom>
        </p:spPr>
      </p:pic>
    </p:spTree>
    <p:extLst>
      <p:ext uri="{BB962C8B-B14F-4D97-AF65-F5344CB8AC3E}">
        <p14:creationId xmlns:p14="http://schemas.microsoft.com/office/powerpoint/2010/main" val="178103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534400" cy="1143000"/>
          </a:xfrm>
        </p:spPr>
        <p:txBody>
          <a:bodyPr>
            <a:normAutofit fontScale="90000"/>
          </a:bodyPr>
          <a:lstStyle/>
          <a:p>
            <a:r>
              <a:rPr lang="en-US" sz="3600" b="1" dirty="0"/>
              <a:t>Characteristics of Effective Mentees</a:t>
            </a:r>
            <a:br>
              <a:rPr lang="en-US" sz="3600" b="1" dirty="0"/>
            </a:br>
            <a:r>
              <a:rPr lang="en-US" sz="3600" b="1" dirty="0"/>
              <a:t> </a:t>
            </a:r>
            <a:r>
              <a:rPr lang="en-US" sz="2200" dirty="0"/>
              <a:t>(Straus, et al, 2013, </a:t>
            </a:r>
            <a:r>
              <a:rPr lang="en-US" sz="2200" dirty="0" err="1"/>
              <a:t>Acad</a:t>
            </a:r>
            <a:r>
              <a:rPr lang="en-US" sz="2200" dirty="0"/>
              <a:t> Med, 88: 82-89)</a:t>
            </a:r>
          </a:p>
        </p:txBody>
      </p:sp>
      <p:sp>
        <p:nvSpPr>
          <p:cNvPr id="3" name="Content Placeholder 2"/>
          <p:cNvSpPr>
            <a:spLocks noGrp="1"/>
          </p:cNvSpPr>
          <p:nvPr>
            <p:ph idx="1"/>
          </p:nvPr>
        </p:nvSpPr>
        <p:spPr/>
        <p:txBody>
          <a:bodyPr>
            <a:normAutofit fontScale="92500" lnSpcReduction="20000"/>
          </a:bodyPr>
          <a:lstStyle/>
          <a:p>
            <a:r>
              <a:rPr lang="en-US" dirty="0"/>
              <a:t>Open to feedback</a:t>
            </a:r>
          </a:p>
          <a:p>
            <a:r>
              <a:rPr lang="en-US" dirty="0"/>
              <a:t>Active listeners</a:t>
            </a:r>
          </a:p>
          <a:p>
            <a:r>
              <a:rPr lang="en-US" dirty="0"/>
              <a:t>Responsibility</a:t>
            </a:r>
          </a:p>
          <a:p>
            <a:pPr lvl="1"/>
            <a:r>
              <a:rPr lang="en-US" dirty="0"/>
              <a:t>Take responsibility for driving </a:t>
            </a:r>
          </a:p>
          <a:p>
            <a:pPr marL="457200" lvl="1" indent="0">
              <a:buNone/>
            </a:pPr>
            <a:r>
              <a:rPr lang="en-US" dirty="0"/>
              <a:t>	the relationship</a:t>
            </a:r>
          </a:p>
          <a:p>
            <a:pPr lvl="1"/>
            <a:r>
              <a:rPr lang="en-US" dirty="0"/>
              <a:t>Paying attention to timelines</a:t>
            </a:r>
          </a:p>
          <a:p>
            <a:r>
              <a:rPr lang="en-US" dirty="0"/>
              <a:t>Respectful of mentor</a:t>
            </a:r>
          </a:p>
          <a:p>
            <a:pPr lvl="1"/>
            <a:r>
              <a:rPr lang="en-US" dirty="0"/>
              <a:t>Be prepared for meetings</a:t>
            </a:r>
          </a:p>
          <a:p>
            <a:pPr lvl="1"/>
            <a:r>
              <a:rPr lang="en-US" dirty="0"/>
              <a:t>Recognize other demands </a:t>
            </a:r>
          </a:p>
          <a:p>
            <a:pPr marL="457200" lvl="1" indent="0">
              <a:buNone/>
            </a:pPr>
            <a:r>
              <a:rPr lang="en-US" dirty="0"/>
              <a:t>	on mentor’s time</a:t>
            </a:r>
          </a:p>
          <a:p>
            <a:pPr lvl="1"/>
            <a:endParaRPr lang="en-US" dirty="0"/>
          </a:p>
        </p:txBody>
      </p:sp>
      <p:pic>
        <p:nvPicPr>
          <p:cNvPr id="6" name="Picture 5">
            <a:extLst>
              <a:ext uri="{FF2B5EF4-FFF2-40B4-BE49-F238E27FC236}">
                <a16:creationId xmlns:a16="http://schemas.microsoft.com/office/drawing/2014/main" id="{FF2DD307-E83F-4936-BC42-FC75A606BE93}"/>
              </a:ext>
            </a:extLst>
          </p:cNvPr>
          <p:cNvPicPr>
            <a:picLocks noChangeAspect="1"/>
          </p:cNvPicPr>
          <p:nvPr/>
        </p:nvPicPr>
        <p:blipFill>
          <a:blip r:embed="rId2"/>
          <a:stretch>
            <a:fillRect/>
          </a:stretch>
        </p:blipFill>
        <p:spPr>
          <a:xfrm>
            <a:off x="5943600" y="1752600"/>
            <a:ext cx="5829300" cy="3886200"/>
          </a:xfrm>
          <a:prstGeom prst="rect">
            <a:avLst/>
          </a:prstGeom>
        </p:spPr>
      </p:pic>
    </p:spTree>
    <p:extLst>
      <p:ext uri="{BB962C8B-B14F-4D97-AF65-F5344CB8AC3E}">
        <p14:creationId xmlns:p14="http://schemas.microsoft.com/office/powerpoint/2010/main" val="427361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What Do Good Mentees Do?</a:t>
            </a:r>
          </a:p>
        </p:txBody>
      </p:sp>
      <p:sp>
        <p:nvSpPr>
          <p:cNvPr id="8" name="Content Placeholder 7"/>
          <p:cNvSpPr>
            <a:spLocks noGrp="1"/>
          </p:cNvSpPr>
          <p:nvPr>
            <p:ph idx="1"/>
          </p:nvPr>
        </p:nvSpPr>
        <p:spPr/>
        <p:txBody>
          <a:bodyPr/>
          <a:lstStyle/>
          <a:p>
            <a:r>
              <a:rPr lang="en-US" dirty="0"/>
              <a:t>Communicate</a:t>
            </a:r>
          </a:p>
          <a:p>
            <a:r>
              <a:rPr lang="en-US" dirty="0"/>
              <a:t>Be Proactive</a:t>
            </a:r>
          </a:p>
          <a:p>
            <a:r>
              <a:rPr lang="en-US" dirty="0"/>
              <a:t>Bring Structure</a:t>
            </a:r>
          </a:p>
          <a:p>
            <a:r>
              <a:rPr lang="en-US" dirty="0"/>
              <a:t>Use the Time</a:t>
            </a:r>
          </a:p>
          <a:p>
            <a:r>
              <a:rPr lang="en-US" dirty="0"/>
              <a:t>Bring Energy</a:t>
            </a:r>
          </a:p>
          <a:p>
            <a:r>
              <a:rPr lang="en-US" dirty="0"/>
              <a:t>Follow Through</a:t>
            </a:r>
          </a:p>
          <a:p>
            <a:r>
              <a:rPr lang="en-US" dirty="0"/>
              <a:t>Listen &amp; Respond</a:t>
            </a:r>
          </a:p>
        </p:txBody>
      </p:sp>
      <p:pic>
        <p:nvPicPr>
          <p:cNvPr id="3" name="Picture 2">
            <a:extLst>
              <a:ext uri="{FF2B5EF4-FFF2-40B4-BE49-F238E27FC236}">
                <a16:creationId xmlns:a16="http://schemas.microsoft.com/office/drawing/2014/main" id="{C2D495CA-DFDE-47C2-A327-AE1347E215A2}"/>
              </a:ext>
            </a:extLst>
          </p:cNvPr>
          <p:cNvPicPr>
            <a:picLocks noChangeAspect="1"/>
          </p:cNvPicPr>
          <p:nvPr/>
        </p:nvPicPr>
        <p:blipFill>
          <a:blip r:embed="rId2"/>
          <a:stretch>
            <a:fillRect/>
          </a:stretch>
        </p:blipFill>
        <p:spPr>
          <a:xfrm>
            <a:off x="5029200" y="1606732"/>
            <a:ext cx="6351079" cy="4238625"/>
          </a:xfrm>
          <a:prstGeom prst="rect">
            <a:avLst/>
          </a:prstGeom>
        </p:spPr>
      </p:pic>
    </p:spTree>
    <p:extLst>
      <p:ext uri="{BB962C8B-B14F-4D97-AF65-F5344CB8AC3E}">
        <p14:creationId xmlns:p14="http://schemas.microsoft.com/office/powerpoint/2010/main" val="19321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 Wish My Mentor Knew</a:t>
            </a:r>
            <a:r>
              <a:rPr lang="mr-IN" b="1" dirty="0"/>
              <a:t>…</a:t>
            </a:r>
            <a:endParaRPr lang="en-US" b="1" dirty="0"/>
          </a:p>
        </p:txBody>
      </p:sp>
      <p:sp>
        <p:nvSpPr>
          <p:cNvPr id="3" name="Content Placeholder 2"/>
          <p:cNvSpPr>
            <a:spLocks noGrp="1"/>
          </p:cNvSpPr>
          <p:nvPr>
            <p:ph idx="1"/>
          </p:nvPr>
        </p:nvSpPr>
        <p:spPr>
          <a:xfrm>
            <a:off x="990600" y="1600201"/>
            <a:ext cx="10591800" cy="4525963"/>
          </a:xfrm>
        </p:spPr>
        <p:txBody>
          <a:bodyPr>
            <a:normAutofit/>
          </a:bodyPr>
          <a:lstStyle/>
          <a:p>
            <a:r>
              <a:rPr lang="en-US" sz="2800" dirty="0"/>
              <a:t>what it means to be a mentor</a:t>
            </a:r>
          </a:p>
          <a:p>
            <a:r>
              <a:rPr lang="en-US" sz="2800" dirty="0"/>
              <a:t>that sometimes we both need to sit together to interpret my results and google is not my mentor, she is!!</a:t>
            </a:r>
          </a:p>
          <a:p>
            <a:r>
              <a:rPr lang="en-US" sz="2800" dirty="0"/>
              <a:t>the importance of being transparent</a:t>
            </a:r>
          </a:p>
          <a:p>
            <a:r>
              <a:rPr lang="en-US" sz="2800" dirty="0"/>
              <a:t>that I need to feel like I belong in science</a:t>
            </a:r>
          </a:p>
          <a:p>
            <a:r>
              <a:rPr lang="en-US" sz="2800" dirty="0"/>
              <a:t>that the color of my skin does not determine the quality of my work!</a:t>
            </a:r>
          </a:p>
          <a:p>
            <a:endParaRPr lang="en-US" sz="2800" dirty="0"/>
          </a:p>
          <a:p>
            <a:pPr marL="0" indent="0">
              <a:buNone/>
            </a:pPr>
            <a:r>
              <a:rPr lang="en-US" sz="2800" dirty="0">
                <a:hlinkClick r:id="rId2"/>
              </a:rPr>
              <a:t>www.nrmn.net</a:t>
            </a:r>
            <a:endParaRPr lang="en-US" sz="2800" dirty="0"/>
          </a:p>
          <a:p>
            <a:pPr marL="0" indent="0">
              <a:buNone/>
            </a:pPr>
            <a:endParaRPr lang="en-US" sz="2800" dirty="0"/>
          </a:p>
        </p:txBody>
      </p:sp>
    </p:spTree>
    <p:extLst>
      <p:ext uri="{BB962C8B-B14F-4D97-AF65-F5344CB8AC3E}">
        <p14:creationId xmlns:p14="http://schemas.microsoft.com/office/powerpoint/2010/main" val="31590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143000"/>
          </a:xfrm>
        </p:spPr>
        <p:txBody>
          <a:bodyPr>
            <a:normAutofit fontScale="90000"/>
          </a:bodyPr>
          <a:lstStyle/>
          <a:p>
            <a:r>
              <a:rPr lang="en-US" sz="3600" b="1" dirty="0"/>
              <a:t>Characteristics of Successful Mentoring Relationships</a:t>
            </a:r>
            <a:br>
              <a:rPr lang="en-US" sz="3600" b="1" dirty="0"/>
            </a:br>
            <a:r>
              <a:rPr lang="en-US" sz="3600" b="1" dirty="0"/>
              <a:t> </a:t>
            </a:r>
            <a:r>
              <a:rPr lang="en-US" sz="2200" dirty="0"/>
              <a:t>(Straus, et al, 2013, </a:t>
            </a:r>
            <a:r>
              <a:rPr lang="en-US" sz="2200" dirty="0" err="1"/>
              <a:t>Acad</a:t>
            </a:r>
            <a:r>
              <a:rPr lang="en-US" sz="2200" dirty="0"/>
              <a:t> Med, 88: 82-89)</a:t>
            </a:r>
          </a:p>
        </p:txBody>
      </p:sp>
      <p:sp>
        <p:nvSpPr>
          <p:cNvPr id="3" name="Content Placeholder 2"/>
          <p:cNvSpPr>
            <a:spLocks noGrp="1"/>
          </p:cNvSpPr>
          <p:nvPr>
            <p:ph idx="1"/>
          </p:nvPr>
        </p:nvSpPr>
        <p:spPr/>
        <p:txBody>
          <a:bodyPr>
            <a:normAutofit/>
          </a:bodyPr>
          <a:lstStyle/>
          <a:p>
            <a:endParaRPr lang="en-US" dirty="0"/>
          </a:p>
          <a:p>
            <a:r>
              <a:rPr lang="en-US" dirty="0"/>
              <a:t>Reciprocity</a:t>
            </a:r>
          </a:p>
          <a:p>
            <a:r>
              <a:rPr lang="en-US" dirty="0"/>
              <a:t>Mutual Respect</a:t>
            </a:r>
          </a:p>
          <a:p>
            <a:r>
              <a:rPr lang="en-US" dirty="0"/>
              <a:t>Clear Expectations</a:t>
            </a:r>
          </a:p>
          <a:p>
            <a:r>
              <a:rPr lang="en-US" dirty="0"/>
              <a:t>Personal Connection</a:t>
            </a:r>
          </a:p>
          <a:p>
            <a:r>
              <a:rPr lang="en-US" dirty="0"/>
              <a:t>Shared Values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2362200"/>
            <a:ext cx="3276600" cy="3276600"/>
          </a:xfrm>
          <a:prstGeom prst="rect">
            <a:avLst/>
          </a:prstGeom>
        </p:spPr>
      </p:pic>
    </p:spTree>
    <p:extLst>
      <p:ext uri="{BB962C8B-B14F-4D97-AF65-F5344CB8AC3E}">
        <p14:creationId xmlns:p14="http://schemas.microsoft.com/office/powerpoint/2010/main" val="206123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3E87-107B-9F42-BDE8-2D9F3FA54B5E}"/>
              </a:ext>
            </a:extLst>
          </p:cNvPr>
          <p:cNvSpPr>
            <a:spLocks noGrp="1"/>
          </p:cNvSpPr>
          <p:nvPr>
            <p:ph type="title"/>
          </p:nvPr>
        </p:nvSpPr>
        <p:spPr/>
        <p:txBody>
          <a:bodyPr/>
          <a:lstStyle/>
          <a:p>
            <a:pPr algn="ctr"/>
            <a:r>
              <a:rPr lang="en-US" b="1" dirty="0">
                <a:latin typeface="+mn-lt"/>
              </a:rPr>
              <a:t>Communication and Mentoring</a:t>
            </a:r>
          </a:p>
        </p:txBody>
      </p:sp>
      <p:sp>
        <p:nvSpPr>
          <p:cNvPr id="3" name="Content Placeholder 2">
            <a:extLst>
              <a:ext uri="{FF2B5EF4-FFF2-40B4-BE49-F238E27FC236}">
                <a16:creationId xmlns:a16="http://schemas.microsoft.com/office/drawing/2014/main" id="{5E62E054-82F0-0C4B-BE12-C0079C61A9CC}"/>
              </a:ext>
            </a:extLst>
          </p:cNvPr>
          <p:cNvSpPr>
            <a:spLocks noGrp="1"/>
          </p:cNvSpPr>
          <p:nvPr>
            <p:ph idx="1"/>
          </p:nvPr>
        </p:nvSpPr>
        <p:spPr/>
        <p:txBody>
          <a:bodyPr>
            <a:normAutofit/>
          </a:bodyPr>
          <a:lstStyle/>
          <a:p>
            <a:pPr marL="0" indent="0">
              <a:buNone/>
            </a:pPr>
            <a:r>
              <a:rPr lang="en-US" dirty="0"/>
              <a:t>Communication is the most potent active ingredient in the mentoring relationship. </a:t>
            </a:r>
          </a:p>
          <a:p>
            <a:pPr marL="0" indent="0">
              <a:buNone/>
            </a:pPr>
            <a:endParaRPr lang="en-US" dirty="0"/>
          </a:p>
          <a:p>
            <a:pPr marL="0" indent="0">
              <a:buNone/>
            </a:pPr>
            <a:r>
              <a:rPr lang="en-US" dirty="0"/>
              <a:t>While effective communication will not guarantee a successful mentoring relationship, poor communication will guarantee failure.</a:t>
            </a:r>
          </a:p>
          <a:p>
            <a:endParaRPr lang="en-US" dirty="0"/>
          </a:p>
          <a:p>
            <a:endParaRPr lang="en-US" sz="3600" dirty="0"/>
          </a:p>
          <a:p>
            <a:endParaRPr lang="en-US" sz="3600" dirty="0"/>
          </a:p>
        </p:txBody>
      </p:sp>
    </p:spTree>
    <p:extLst>
      <p:ext uri="{BB962C8B-B14F-4D97-AF65-F5344CB8AC3E}">
        <p14:creationId xmlns:p14="http://schemas.microsoft.com/office/powerpoint/2010/main" val="390672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9BBD-4A80-D543-948D-E4546F9286C3}"/>
              </a:ext>
            </a:extLst>
          </p:cNvPr>
          <p:cNvSpPr>
            <a:spLocks noGrp="1"/>
          </p:cNvSpPr>
          <p:nvPr>
            <p:ph type="title"/>
          </p:nvPr>
        </p:nvSpPr>
        <p:spPr>
          <a:xfrm>
            <a:off x="2209800" y="351694"/>
            <a:ext cx="7772400" cy="1143000"/>
          </a:xfrm>
        </p:spPr>
        <p:txBody>
          <a:bodyPr/>
          <a:lstStyle/>
          <a:p>
            <a:pPr algn="ctr"/>
            <a:r>
              <a:rPr lang="en-US" b="1" dirty="0" err="1">
                <a:solidFill>
                  <a:schemeClr val="tx1"/>
                </a:solidFill>
                <a:latin typeface="+mn-lt"/>
                <a:cs typeface="Arial" panose="020B0604020202020204" pitchFamily="34" charset="0"/>
              </a:rPr>
              <a:t>Mehrabian’s</a:t>
            </a:r>
            <a:r>
              <a:rPr lang="en-US" b="1" dirty="0">
                <a:solidFill>
                  <a:schemeClr val="tx1"/>
                </a:solidFill>
                <a:latin typeface="+mn-lt"/>
                <a:cs typeface="Arial" panose="020B0604020202020204" pitchFamily="34" charset="0"/>
              </a:rPr>
              <a:t> 7-38-55 Rule</a:t>
            </a:r>
          </a:p>
        </p:txBody>
      </p:sp>
      <p:graphicFrame>
        <p:nvGraphicFramePr>
          <p:cNvPr id="4" name="Chart 3">
            <a:extLst>
              <a:ext uri="{FF2B5EF4-FFF2-40B4-BE49-F238E27FC236}">
                <a16:creationId xmlns:a16="http://schemas.microsoft.com/office/drawing/2014/main" id="{ECD9B99F-80A9-B042-9578-598340557DF8}"/>
              </a:ext>
            </a:extLst>
          </p:cNvPr>
          <p:cNvGraphicFramePr>
            <a:graphicFrameLocks/>
          </p:cNvGraphicFramePr>
          <p:nvPr/>
        </p:nvGraphicFramePr>
        <p:xfrm>
          <a:off x="2485292" y="1441938"/>
          <a:ext cx="7496908" cy="5240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021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09800" y="381000"/>
            <a:ext cx="7772400" cy="1143000"/>
          </a:xfrm>
          <a:noFill/>
        </p:spPr>
        <p:txBody>
          <a:bodyPr>
            <a:normAutofit/>
          </a:bodyPr>
          <a:lstStyle/>
          <a:p>
            <a:pPr algn="ctr"/>
            <a:r>
              <a:rPr lang="en-US" sz="3600" b="1" dirty="0">
                <a:latin typeface="+mn-lt"/>
              </a:rPr>
              <a:t>Process of Communication</a:t>
            </a:r>
          </a:p>
        </p:txBody>
      </p:sp>
      <p:grpSp>
        <p:nvGrpSpPr>
          <p:cNvPr id="110595" name="Group 5"/>
          <p:cNvGrpSpPr>
            <a:grpSpLocks/>
          </p:cNvGrpSpPr>
          <p:nvPr/>
        </p:nvGrpSpPr>
        <p:grpSpPr bwMode="auto">
          <a:xfrm>
            <a:off x="4497751" y="1676406"/>
            <a:ext cx="3319462" cy="533401"/>
            <a:chOff x="2040" y="1056"/>
            <a:chExt cx="2352" cy="336"/>
          </a:xfrm>
        </p:grpSpPr>
        <p:sp>
          <p:nvSpPr>
            <p:cNvPr id="8195" name="Rectangle 3"/>
            <p:cNvSpPr>
              <a:spLocks noChangeArrowheads="1"/>
            </p:cNvSpPr>
            <p:nvPr/>
          </p:nvSpPr>
          <p:spPr bwMode="auto">
            <a:xfrm>
              <a:off x="2040" y="1056"/>
              <a:ext cx="2352" cy="336"/>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defRPr/>
              </a:pPr>
              <a:endParaRPr lang="en-US" sz="2000" b="1"/>
            </a:p>
          </p:txBody>
        </p:sp>
        <p:sp>
          <p:nvSpPr>
            <p:cNvPr id="8196" name="Rectangle 4"/>
            <p:cNvSpPr>
              <a:spLocks noChangeArrowheads="1"/>
            </p:cNvSpPr>
            <p:nvPr/>
          </p:nvSpPr>
          <p:spPr bwMode="auto">
            <a:xfrm>
              <a:off x="2375" y="1117"/>
              <a:ext cx="1765" cy="252"/>
            </a:xfrm>
            <a:prstGeom prst="rect">
              <a:avLst/>
            </a:prstGeom>
            <a:noFill/>
            <a:ln w="9525">
              <a:noFill/>
              <a:miter lim="800000"/>
              <a:headEnd/>
              <a:tailEnd/>
            </a:ln>
            <a:effectLst/>
          </p:spPr>
          <p:txBody>
            <a:bodyPr wrap="square" lIns="92075" tIns="46038" rIns="92075" bIns="46038">
              <a:spAutoFit/>
            </a:bodyPr>
            <a:lstStyle/>
            <a:p>
              <a:pPr algn="ctr">
                <a:defRPr/>
              </a:pPr>
              <a:r>
                <a:rPr lang="en-US" sz="2000" b="1" dirty="0"/>
                <a:t>Information Source</a:t>
              </a:r>
            </a:p>
          </p:txBody>
        </p:sp>
      </p:grpSp>
      <p:grpSp>
        <p:nvGrpSpPr>
          <p:cNvPr id="110596" name="Group 8"/>
          <p:cNvGrpSpPr>
            <a:grpSpLocks/>
          </p:cNvGrpSpPr>
          <p:nvPr/>
        </p:nvGrpSpPr>
        <p:grpSpPr bwMode="auto">
          <a:xfrm>
            <a:off x="4557027" y="3657608"/>
            <a:ext cx="3319462" cy="533401"/>
            <a:chOff x="2040" y="2304"/>
            <a:chExt cx="2352" cy="336"/>
          </a:xfrm>
        </p:grpSpPr>
        <p:sp>
          <p:nvSpPr>
            <p:cNvPr id="8198" name="Rectangle 6"/>
            <p:cNvSpPr>
              <a:spLocks noChangeArrowheads="1"/>
            </p:cNvSpPr>
            <p:nvPr/>
          </p:nvSpPr>
          <p:spPr bwMode="auto">
            <a:xfrm>
              <a:off x="2040" y="2304"/>
              <a:ext cx="2352" cy="336"/>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defRPr/>
              </a:pPr>
              <a:endParaRPr lang="en-US" sz="2000" b="1"/>
            </a:p>
          </p:txBody>
        </p:sp>
        <p:sp>
          <p:nvSpPr>
            <p:cNvPr id="8199" name="Rectangle 7"/>
            <p:cNvSpPr>
              <a:spLocks noChangeArrowheads="1"/>
            </p:cNvSpPr>
            <p:nvPr/>
          </p:nvSpPr>
          <p:spPr bwMode="auto">
            <a:xfrm>
              <a:off x="2839" y="2350"/>
              <a:ext cx="754" cy="252"/>
            </a:xfrm>
            <a:prstGeom prst="rect">
              <a:avLst/>
            </a:prstGeom>
            <a:noFill/>
            <a:ln w="9525">
              <a:noFill/>
              <a:miter lim="800000"/>
              <a:headEnd/>
              <a:tailEnd/>
            </a:ln>
            <a:effectLst/>
          </p:spPr>
          <p:txBody>
            <a:bodyPr wrap="square" lIns="92075" tIns="46038" rIns="92075" bIns="46038">
              <a:spAutoFit/>
            </a:bodyPr>
            <a:lstStyle/>
            <a:p>
              <a:pPr algn="ctr">
                <a:defRPr/>
              </a:pPr>
              <a:r>
                <a:rPr lang="en-US" sz="2000" b="1" dirty="0"/>
                <a:t>Channel</a:t>
              </a:r>
            </a:p>
          </p:txBody>
        </p:sp>
      </p:grpSp>
      <p:grpSp>
        <p:nvGrpSpPr>
          <p:cNvPr id="110597" name="Group 11"/>
          <p:cNvGrpSpPr>
            <a:grpSpLocks/>
          </p:cNvGrpSpPr>
          <p:nvPr/>
        </p:nvGrpSpPr>
        <p:grpSpPr bwMode="auto">
          <a:xfrm>
            <a:off x="4557027" y="4648200"/>
            <a:ext cx="3319462" cy="533400"/>
            <a:chOff x="2040" y="2928"/>
            <a:chExt cx="2352" cy="336"/>
          </a:xfrm>
        </p:grpSpPr>
        <p:sp>
          <p:nvSpPr>
            <p:cNvPr id="8201" name="Rectangle 9"/>
            <p:cNvSpPr>
              <a:spLocks noChangeArrowheads="1"/>
            </p:cNvSpPr>
            <p:nvPr/>
          </p:nvSpPr>
          <p:spPr bwMode="auto">
            <a:xfrm>
              <a:off x="2040" y="2928"/>
              <a:ext cx="2352" cy="336"/>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defRPr/>
              </a:pPr>
              <a:endParaRPr lang="en-US" sz="2000" b="1"/>
            </a:p>
          </p:txBody>
        </p:sp>
        <p:sp>
          <p:nvSpPr>
            <p:cNvPr id="8202" name="Rectangle 10"/>
            <p:cNvSpPr>
              <a:spLocks noChangeArrowheads="1"/>
            </p:cNvSpPr>
            <p:nvPr/>
          </p:nvSpPr>
          <p:spPr bwMode="auto">
            <a:xfrm>
              <a:off x="2813" y="2995"/>
              <a:ext cx="780" cy="252"/>
            </a:xfrm>
            <a:prstGeom prst="rect">
              <a:avLst/>
            </a:prstGeom>
            <a:noFill/>
            <a:ln w="9525">
              <a:noFill/>
              <a:miter lim="800000"/>
              <a:headEnd/>
              <a:tailEnd/>
            </a:ln>
            <a:effectLst/>
          </p:spPr>
          <p:txBody>
            <a:bodyPr wrap="square" lIns="92075" tIns="46038" rIns="92075" bIns="46038">
              <a:spAutoFit/>
            </a:bodyPr>
            <a:lstStyle/>
            <a:p>
              <a:pPr algn="ctr">
                <a:defRPr/>
              </a:pPr>
              <a:r>
                <a:rPr lang="en-US" sz="2000" b="1" dirty="0"/>
                <a:t>Receiver</a:t>
              </a:r>
            </a:p>
          </p:txBody>
        </p:sp>
      </p:grpSp>
      <p:grpSp>
        <p:nvGrpSpPr>
          <p:cNvPr id="110598" name="Group 14"/>
          <p:cNvGrpSpPr>
            <a:grpSpLocks/>
          </p:cNvGrpSpPr>
          <p:nvPr/>
        </p:nvGrpSpPr>
        <p:grpSpPr bwMode="auto">
          <a:xfrm>
            <a:off x="4557027" y="2667000"/>
            <a:ext cx="3319462" cy="533400"/>
            <a:chOff x="2040" y="1680"/>
            <a:chExt cx="2352" cy="336"/>
          </a:xfrm>
        </p:grpSpPr>
        <p:sp>
          <p:nvSpPr>
            <p:cNvPr id="8204" name="Rectangle 12"/>
            <p:cNvSpPr>
              <a:spLocks noChangeArrowheads="1"/>
            </p:cNvSpPr>
            <p:nvPr/>
          </p:nvSpPr>
          <p:spPr bwMode="auto">
            <a:xfrm>
              <a:off x="2040" y="1680"/>
              <a:ext cx="2352" cy="336"/>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defRPr/>
              </a:pPr>
              <a:endParaRPr lang="en-US" sz="2000" b="1"/>
            </a:p>
          </p:txBody>
        </p:sp>
        <p:sp>
          <p:nvSpPr>
            <p:cNvPr id="8205" name="Rectangle 13"/>
            <p:cNvSpPr>
              <a:spLocks noChangeArrowheads="1"/>
            </p:cNvSpPr>
            <p:nvPr/>
          </p:nvSpPr>
          <p:spPr bwMode="auto">
            <a:xfrm>
              <a:off x="2714" y="1718"/>
              <a:ext cx="1003" cy="252"/>
            </a:xfrm>
            <a:prstGeom prst="rect">
              <a:avLst/>
            </a:prstGeom>
            <a:noFill/>
            <a:ln w="9525">
              <a:noFill/>
              <a:miter lim="800000"/>
              <a:headEnd/>
              <a:tailEnd/>
            </a:ln>
            <a:effectLst/>
          </p:spPr>
          <p:txBody>
            <a:bodyPr wrap="square" lIns="92075" tIns="46038" rIns="92075" bIns="46038">
              <a:spAutoFit/>
            </a:bodyPr>
            <a:lstStyle/>
            <a:p>
              <a:pPr algn="ctr">
                <a:defRPr/>
              </a:pPr>
              <a:r>
                <a:rPr lang="en-US" sz="2000" b="1" dirty="0"/>
                <a:t>Transmitter</a:t>
              </a:r>
            </a:p>
          </p:txBody>
        </p:sp>
      </p:grpSp>
      <p:grpSp>
        <p:nvGrpSpPr>
          <p:cNvPr id="110599" name="Group 17"/>
          <p:cNvGrpSpPr>
            <a:grpSpLocks/>
          </p:cNvGrpSpPr>
          <p:nvPr/>
        </p:nvGrpSpPr>
        <p:grpSpPr bwMode="auto">
          <a:xfrm>
            <a:off x="4557027" y="5638800"/>
            <a:ext cx="3319462" cy="533400"/>
            <a:chOff x="2040" y="3552"/>
            <a:chExt cx="2352" cy="336"/>
          </a:xfrm>
        </p:grpSpPr>
        <p:sp>
          <p:nvSpPr>
            <p:cNvPr id="8207" name="Rectangle 15"/>
            <p:cNvSpPr>
              <a:spLocks noChangeArrowheads="1"/>
            </p:cNvSpPr>
            <p:nvPr/>
          </p:nvSpPr>
          <p:spPr bwMode="auto">
            <a:xfrm>
              <a:off x="2040" y="3552"/>
              <a:ext cx="2352" cy="336"/>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defRPr/>
              </a:pPr>
              <a:endParaRPr lang="en-US" sz="2000" b="1"/>
            </a:p>
          </p:txBody>
        </p:sp>
        <p:sp>
          <p:nvSpPr>
            <p:cNvPr id="8208" name="Rectangle 16"/>
            <p:cNvSpPr>
              <a:spLocks noChangeArrowheads="1"/>
            </p:cNvSpPr>
            <p:nvPr/>
          </p:nvSpPr>
          <p:spPr bwMode="auto">
            <a:xfrm>
              <a:off x="2714" y="3594"/>
              <a:ext cx="1004" cy="252"/>
            </a:xfrm>
            <a:prstGeom prst="rect">
              <a:avLst/>
            </a:prstGeom>
            <a:noFill/>
            <a:ln w="9525">
              <a:noFill/>
              <a:miter lim="800000"/>
              <a:headEnd/>
              <a:tailEnd/>
            </a:ln>
            <a:effectLst/>
          </p:spPr>
          <p:txBody>
            <a:bodyPr wrap="square" lIns="92075" tIns="46038" rIns="92075" bIns="46038">
              <a:spAutoFit/>
            </a:bodyPr>
            <a:lstStyle/>
            <a:p>
              <a:pPr algn="ctr">
                <a:defRPr/>
              </a:pPr>
              <a:r>
                <a:rPr lang="en-US" sz="2000" b="1" dirty="0"/>
                <a:t>Destination</a:t>
              </a:r>
            </a:p>
          </p:txBody>
        </p:sp>
      </p:grpSp>
      <p:sp>
        <p:nvSpPr>
          <p:cNvPr id="110600" name="Line 18"/>
          <p:cNvSpPr>
            <a:spLocks noChangeShapeType="1"/>
          </p:cNvSpPr>
          <p:nvPr/>
        </p:nvSpPr>
        <p:spPr bwMode="auto">
          <a:xfrm>
            <a:off x="6216758" y="3200400"/>
            <a:ext cx="0" cy="45720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a:lstStyle/>
          <a:p>
            <a:pPr algn="ctr"/>
            <a:endParaRPr lang="en-US" sz="2000" b="1"/>
          </a:p>
        </p:txBody>
      </p:sp>
      <p:sp>
        <p:nvSpPr>
          <p:cNvPr id="110601" name="Line 19"/>
          <p:cNvSpPr>
            <a:spLocks noChangeShapeType="1"/>
          </p:cNvSpPr>
          <p:nvPr/>
        </p:nvSpPr>
        <p:spPr bwMode="auto">
          <a:xfrm>
            <a:off x="6216758" y="2209800"/>
            <a:ext cx="0" cy="45720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a:lstStyle/>
          <a:p>
            <a:pPr algn="ctr"/>
            <a:endParaRPr lang="en-US" sz="2000" b="1"/>
          </a:p>
        </p:txBody>
      </p:sp>
      <p:sp>
        <p:nvSpPr>
          <p:cNvPr id="110602" name="Line 20"/>
          <p:cNvSpPr>
            <a:spLocks noChangeShapeType="1"/>
          </p:cNvSpPr>
          <p:nvPr/>
        </p:nvSpPr>
        <p:spPr bwMode="auto">
          <a:xfrm>
            <a:off x="6216758" y="4191000"/>
            <a:ext cx="0" cy="45720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a:lstStyle/>
          <a:p>
            <a:pPr algn="ctr"/>
            <a:endParaRPr lang="en-US" sz="2000" b="1"/>
          </a:p>
        </p:txBody>
      </p:sp>
      <p:sp>
        <p:nvSpPr>
          <p:cNvPr id="110603" name="Line 21"/>
          <p:cNvSpPr>
            <a:spLocks noChangeShapeType="1"/>
          </p:cNvSpPr>
          <p:nvPr/>
        </p:nvSpPr>
        <p:spPr bwMode="auto">
          <a:xfrm>
            <a:off x="6216758" y="5181600"/>
            <a:ext cx="0" cy="45720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a:lstStyle/>
          <a:p>
            <a:pPr algn="ctr"/>
            <a:endParaRPr lang="en-US" sz="2000" b="1"/>
          </a:p>
        </p:txBody>
      </p:sp>
      <p:sp>
        <p:nvSpPr>
          <p:cNvPr id="8217" name="Rectangle 25"/>
          <p:cNvSpPr>
            <a:spLocks noChangeArrowheads="1"/>
          </p:cNvSpPr>
          <p:nvPr/>
        </p:nvSpPr>
        <p:spPr bwMode="auto">
          <a:xfrm>
            <a:off x="2764956" y="3734739"/>
            <a:ext cx="1056443" cy="708528"/>
          </a:xfrm>
          <a:prstGeom prst="rect">
            <a:avLst/>
          </a:prstGeom>
          <a:solidFill>
            <a:schemeClr val="accent1"/>
          </a:solidFill>
          <a:ln w="9525">
            <a:noFill/>
            <a:miter lim="800000"/>
            <a:headEnd/>
            <a:tailEnd/>
          </a:ln>
          <a:effectLst/>
        </p:spPr>
        <p:txBody>
          <a:bodyPr wrap="none" lIns="92075" tIns="46038" rIns="92075" bIns="46038">
            <a:spAutoFit/>
          </a:bodyPr>
          <a:lstStyle/>
          <a:p>
            <a:pPr>
              <a:defRPr/>
            </a:pPr>
            <a:r>
              <a:rPr lang="en-US" sz="2000" b="1" dirty="0">
                <a:solidFill>
                  <a:schemeClr val="bg1"/>
                </a:solidFill>
              </a:rPr>
              <a:t>Signal</a:t>
            </a:r>
          </a:p>
          <a:p>
            <a:pPr>
              <a:defRPr/>
            </a:pPr>
            <a:r>
              <a:rPr lang="en-US" sz="2000" b="1" dirty="0">
                <a:solidFill>
                  <a:schemeClr val="bg1"/>
                </a:solidFill>
              </a:rPr>
              <a:t>Filtering</a:t>
            </a:r>
          </a:p>
        </p:txBody>
      </p:sp>
      <p:sp>
        <p:nvSpPr>
          <p:cNvPr id="2" name="Left Brace 1">
            <a:extLst>
              <a:ext uri="{FF2B5EF4-FFF2-40B4-BE49-F238E27FC236}">
                <a16:creationId xmlns:a16="http://schemas.microsoft.com/office/drawing/2014/main" id="{E4958A17-FF34-FB42-BFA9-08451B3BEB6E}"/>
              </a:ext>
            </a:extLst>
          </p:cNvPr>
          <p:cNvSpPr/>
          <p:nvPr/>
        </p:nvSpPr>
        <p:spPr bwMode="auto">
          <a:xfrm>
            <a:off x="3857006" y="2958307"/>
            <a:ext cx="700021" cy="2261395"/>
          </a:xfrm>
          <a:prstGeom prst="leftBrace">
            <a:avLst/>
          </a:prstGeom>
          <a:solidFill>
            <a:schemeClr val="bg1"/>
          </a:solidFill>
          <a:ln w="3175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b="1">
              <a:latin typeface="Times New Roman" pitchFamily="18" charset="0"/>
            </a:endParaRPr>
          </a:p>
        </p:txBody>
      </p:sp>
    </p:spTree>
    <p:extLst>
      <p:ext uri="{BB962C8B-B14F-4D97-AF65-F5344CB8AC3E}">
        <p14:creationId xmlns:p14="http://schemas.microsoft.com/office/powerpoint/2010/main" val="223749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Misaligned Expectations</a:t>
            </a:r>
          </a:p>
        </p:txBody>
      </p:sp>
      <p:sp>
        <p:nvSpPr>
          <p:cNvPr id="3" name="Content Placeholder 2"/>
          <p:cNvSpPr>
            <a:spLocks noGrp="1"/>
          </p:cNvSpPr>
          <p:nvPr>
            <p:ph idx="1"/>
          </p:nvPr>
        </p:nvSpPr>
        <p:spPr>
          <a:xfrm>
            <a:off x="1600200" y="1600201"/>
            <a:ext cx="8610600" cy="4525963"/>
          </a:xfrm>
        </p:spPr>
        <p:txBody>
          <a:bodyPr>
            <a:normAutofit/>
          </a:bodyPr>
          <a:lstStyle/>
          <a:p>
            <a:r>
              <a:rPr lang="en-US" dirty="0"/>
              <a:t>Vague or unstated expectations</a:t>
            </a:r>
          </a:p>
          <a:p>
            <a:endParaRPr lang="en-US" dirty="0"/>
          </a:p>
          <a:p>
            <a:r>
              <a:rPr lang="en-US" dirty="0"/>
              <a:t>Unclear roles &amp; responsibilities</a:t>
            </a:r>
          </a:p>
          <a:p>
            <a:endParaRPr lang="en-US" dirty="0"/>
          </a:p>
          <a:p>
            <a:r>
              <a:rPr lang="en-US" dirty="0"/>
              <a:t>Failure to tailor expectations</a:t>
            </a:r>
          </a:p>
          <a:p>
            <a:endParaRPr lang="en-US" dirty="0"/>
          </a:p>
          <a:p>
            <a:r>
              <a:rPr lang="en-US" dirty="0"/>
              <a:t>Changes in expectations over time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156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At Least Two Sets of Expectations</a:t>
            </a:r>
          </a:p>
        </p:txBody>
      </p:sp>
      <p:sp>
        <p:nvSpPr>
          <p:cNvPr id="7" name="Text Placeholder 6"/>
          <p:cNvSpPr>
            <a:spLocks noGrp="1"/>
          </p:cNvSpPr>
          <p:nvPr>
            <p:ph type="body" idx="1"/>
          </p:nvPr>
        </p:nvSpPr>
        <p:spPr/>
        <p:txBody>
          <a:bodyPr>
            <a:normAutofit/>
          </a:bodyPr>
          <a:lstStyle/>
          <a:p>
            <a:r>
              <a:rPr lang="en-US" dirty="0"/>
              <a:t>Performance &amp; Training Expectations</a:t>
            </a:r>
          </a:p>
        </p:txBody>
      </p:sp>
      <p:sp>
        <p:nvSpPr>
          <p:cNvPr id="8" name="Content Placeholder 7"/>
          <p:cNvSpPr>
            <a:spLocks noGrp="1"/>
          </p:cNvSpPr>
          <p:nvPr>
            <p:ph sz="half" idx="2"/>
          </p:nvPr>
        </p:nvSpPr>
        <p:spPr/>
        <p:txBody>
          <a:bodyPr/>
          <a:lstStyle/>
          <a:p>
            <a:r>
              <a:rPr lang="en-US" dirty="0"/>
              <a:t>Scholarly Productivity</a:t>
            </a:r>
          </a:p>
          <a:p>
            <a:r>
              <a:rPr lang="en-US" dirty="0"/>
              <a:t>Reaching milestones</a:t>
            </a:r>
          </a:p>
          <a:p>
            <a:r>
              <a:rPr lang="en-US" dirty="0"/>
              <a:t>Time management</a:t>
            </a:r>
          </a:p>
          <a:p>
            <a:r>
              <a:rPr lang="en-US" dirty="0"/>
              <a:t>Performance in the lab</a:t>
            </a:r>
          </a:p>
          <a:p>
            <a:r>
              <a:rPr lang="en-US" dirty="0"/>
              <a:t>Completing training activities</a:t>
            </a:r>
          </a:p>
          <a:p>
            <a:r>
              <a:rPr lang="en-US" dirty="0"/>
              <a:t>Progression toward independence</a:t>
            </a:r>
          </a:p>
          <a:p>
            <a:endParaRPr lang="en-US" dirty="0"/>
          </a:p>
          <a:p>
            <a:endParaRPr lang="en-US" dirty="0"/>
          </a:p>
        </p:txBody>
      </p:sp>
      <p:sp>
        <p:nvSpPr>
          <p:cNvPr id="9" name="Text Placeholder 8"/>
          <p:cNvSpPr>
            <a:spLocks noGrp="1"/>
          </p:cNvSpPr>
          <p:nvPr>
            <p:ph type="body" sz="quarter" idx="3"/>
          </p:nvPr>
        </p:nvSpPr>
        <p:spPr/>
        <p:txBody>
          <a:bodyPr>
            <a:normAutofit/>
          </a:bodyPr>
          <a:lstStyle/>
          <a:p>
            <a:r>
              <a:rPr lang="en-US" dirty="0"/>
              <a:t>Expectations about the Relationship</a:t>
            </a:r>
          </a:p>
        </p:txBody>
      </p:sp>
      <p:sp>
        <p:nvSpPr>
          <p:cNvPr id="10" name="Content Placeholder 9"/>
          <p:cNvSpPr>
            <a:spLocks noGrp="1"/>
          </p:cNvSpPr>
          <p:nvPr>
            <p:ph sz="quarter" idx="4"/>
          </p:nvPr>
        </p:nvSpPr>
        <p:spPr/>
        <p:txBody>
          <a:bodyPr/>
          <a:lstStyle/>
          <a:p>
            <a:r>
              <a:rPr lang="en-US" dirty="0"/>
              <a:t>Nature and goals of the relationship</a:t>
            </a:r>
          </a:p>
          <a:p>
            <a:r>
              <a:rPr lang="en-US" dirty="0"/>
              <a:t>Frequency of meetings</a:t>
            </a:r>
          </a:p>
          <a:p>
            <a:r>
              <a:rPr lang="en-US" dirty="0"/>
              <a:t>How meeting time should be used</a:t>
            </a:r>
          </a:p>
          <a:p>
            <a:r>
              <a:rPr lang="en-US" dirty="0"/>
              <a:t>Mentee &amp; mentor roles</a:t>
            </a:r>
          </a:p>
          <a:p>
            <a:r>
              <a:rPr lang="en-US" dirty="0"/>
              <a:t>Open communication</a:t>
            </a:r>
          </a:p>
          <a:p>
            <a:r>
              <a:rPr lang="en-US" dirty="0"/>
              <a:t>Grounds for separation</a:t>
            </a:r>
          </a:p>
        </p:txBody>
      </p:sp>
    </p:spTree>
    <p:extLst>
      <p:ext uri="{BB962C8B-B14F-4D97-AF65-F5344CB8AC3E}">
        <p14:creationId xmlns:p14="http://schemas.microsoft.com/office/powerpoint/2010/main" val="11054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a:t>Individual Development Plans (IDPs)</a:t>
            </a:r>
            <a:endParaRPr lang="en-US" sz="3600" dirty="0">
              <a:hlinkClick r:id="rId2"/>
            </a:endParaRPr>
          </a:p>
          <a:p>
            <a:pPr lvl="1"/>
            <a:r>
              <a:rPr lang="en-US" dirty="0">
                <a:hlinkClick r:id="rId2"/>
              </a:rPr>
              <a:t>http://myidp.sciencecareers.org</a:t>
            </a:r>
            <a:endParaRPr lang="en-US" dirty="0"/>
          </a:p>
          <a:p>
            <a:endParaRPr lang="en-US" dirty="0"/>
          </a:p>
          <a:p>
            <a:r>
              <a:rPr lang="en-US" sz="3600" b="1" dirty="0"/>
              <a:t>Mentor-Mentee Compacts</a:t>
            </a:r>
          </a:p>
        </p:txBody>
      </p:sp>
    </p:spTree>
    <p:extLst>
      <p:ext uri="{BB962C8B-B14F-4D97-AF65-F5344CB8AC3E}">
        <p14:creationId xmlns:p14="http://schemas.microsoft.com/office/powerpoint/2010/main" val="153627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Mentor-Mentee Matches</a:t>
            </a:r>
          </a:p>
        </p:txBody>
      </p:sp>
      <p:graphicFrame>
        <p:nvGraphicFramePr>
          <p:cNvPr id="8" name="Content Placeholder 7">
            <a:extLst>
              <a:ext uri="{FF2B5EF4-FFF2-40B4-BE49-F238E27FC236}">
                <a16:creationId xmlns:a16="http://schemas.microsoft.com/office/drawing/2014/main" id="{9C2221F8-6E35-4E9D-892C-A4A1CAA74A9A}"/>
              </a:ext>
            </a:extLst>
          </p:cNvPr>
          <p:cNvGraphicFramePr>
            <a:graphicFrameLocks noGrp="1"/>
          </p:cNvGraphicFramePr>
          <p:nvPr>
            <p:ph idx="1"/>
            <p:extLst>
              <p:ext uri="{D42A27DB-BD31-4B8C-83A1-F6EECF244321}">
                <p14:modId xmlns:p14="http://schemas.microsoft.com/office/powerpoint/2010/main" val="137610871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5542812-1DE7-4036-9D60-3A9F4BA57705}"/>
              </a:ext>
            </a:extLst>
          </p:cNvPr>
          <p:cNvSpPr txBox="1"/>
          <p:nvPr/>
        </p:nvSpPr>
        <p:spPr>
          <a:xfrm>
            <a:off x="228600" y="6398696"/>
            <a:ext cx="5312032" cy="461665"/>
          </a:xfrm>
          <a:prstGeom prst="rect">
            <a:avLst/>
          </a:prstGeom>
          <a:noFill/>
        </p:spPr>
        <p:txBody>
          <a:bodyPr wrap="none" rtlCol="0">
            <a:spAutoFit/>
          </a:bodyPr>
          <a:lstStyle/>
          <a:p>
            <a:r>
              <a:rPr lang="en-US" sz="2400" dirty="0"/>
              <a:t>Content Adapted from Dr. Laura Lunsford</a:t>
            </a:r>
          </a:p>
        </p:txBody>
      </p:sp>
    </p:spTree>
    <p:extLst>
      <p:ext uri="{BB962C8B-B14F-4D97-AF65-F5344CB8AC3E}">
        <p14:creationId xmlns:p14="http://schemas.microsoft.com/office/powerpoint/2010/main" val="39432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 a Research Mentor</a:t>
            </a:r>
          </a:p>
        </p:txBody>
      </p:sp>
      <p:sp>
        <p:nvSpPr>
          <p:cNvPr id="3" name="Content Placeholder 2"/>
          <p:cNvSpPr>
            <a:spLocks noGrp="1"/>
          </p:cNvSpPr>
          <p:nvPr>
            <p:ph idx="1"/>
          </p:nvPr>
        </p:nvSpPr>
        <p:spPr/>
        <p:txBody>
          <a:bodyPr>
            <a:normAutofit fontScale="92500" lnSpcReduction="20000"/>
          </a:bodyPr>
          <a:lstStyle/>
          <a:p>
            <a:r>
              <a:rPr lang="en-US" dirty="0"/>
              <a:t>“Arranged marriages” are not optimal</a:t>
            </a:r>
          </a:p>
          <a:p>
            <a:r>
              <a:rPr lang="en-US" dirty="0"/>
              <a:t>Content expertise</a:t>
            </a:r>
          </a:p>
          <a:p>
            <a:r>
              <a:rPr lang="en-US" dirty="0"/>
              <a:t>Resources to support your work</a:t>
            </a:r>
          </a:p>
          <a:p>
            <a:r>
              <a:rPr lang="en-US" dirty="0"/>
              <a:t>Do a test drive (i.e., lab rotations)</a:t>
            </a:r>
          </a:p>
          <a:p>
            <a:r>
              <a:rPr lang="en-US" dirty="0"/>
              <a:t>Talk to other mentees</a:t>
            </a:r>
          </a:p>
          <a:p>
            <a:r>
              <a:rPr lang="en-US" dirty="0"/>
              <a:t>Talk to other faculty</a:t>
            </a:r>
          </a:p>
          <a:p>
            <a:r>
              <a:rPr lang="en-US" dirty="0"/>
              <a:t>Aligned goals &amp; expectations</a:t>
            </a:r>
          </a:p>
          <a:p>
            <a:r>
              <a:rPr lang="en-US" dirty="0"/>
              <a:t>Personal match</a:t>
            </a:r>
          </a:p>
          <a:p>
            <a:r>
              <a:rPr lang="en-US" b="1" dirty="0">
                <a:solidFill>
                  <a:schemeClr val="tx2"/>
                </a:solidFill>
              </a:rPr>
              <a:t>Build a mentoring network</a:t>
            </a:r>
          </a:p>
          <a:p>
            <a:endParaRPr lang="en-US" dirty="0"/>
          </a:p>
          <a:p>
            <a:endParaRPr lang="en-US" dirty="0"/>
          </a:p>
          <a:p>
            <a:endParaRPr lang="en-US" dirty="0"/>
          </a:p>
        </p:txBody>
      </p:sp>
    </p:spTree>
    <p:extLst>
      <p:ext uri="{BB962C8B-B14F-4D97-AF65-F5344CB8AC3E}">
        <p14:creationId xmlns:p14="http://schemas.microsoft.com/office/powerpoint/2010/main" val="233556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Making Your Mentor Better</a:t>
            </a:r>
          </a:p>
        </p:txBody>
      </p:sp>
      <p:sp>
        <p:nvSpPr>
          <p:cNvPr id="3" name="Content Placeholder 2"/>
          <p:cNvSpPr>
            <a:spLocks noGrp="1"/>
          </p:cNvSpPr>
          <p:nvPr>
            <p:ph idx="1"/>
          </p:nvPr>
        </p:nvSpPr>
        <p:spPr/>
        <p:txBody>
          <a:bodyPr/>
          <a:lstStyle/>
          <a:p>
            <a:r>
              <a:rPr lang="en-US" dirty="0"/>
              <a:t>Drive the relationship</a:t>
            </a:r>
          </a:p>
          <a:p>
            <a:r>
              <a:rPr lang="en-US" dirty="0"/>
              <a:t>Be prepared for meetings</a:t>
            </a:r>
          </a:p>
          <a:p>
            <a:r>
              <a:rPr lang="en-US" dirty="0"/>
              <a:t>Be proactive </a:t>
            </a:r>
          </a:p>
          <a:p>
            <a:r>
              <a:rPr lang="en-US" dirty="0"/>
              <a:t>Communicate</a:t>
            </a:r>
          </a:p>
          <a:p>
            <a:pPr lvl="1"/>
            <a:r>
              <a:rPr lang="en-US" dirty="0"/>
              <a:t>Shared expectations</a:t>
            </a:r>
          </a:p>
          <a:p>
            <a:pPr lvl="1"/>
            <a:r>
              <a:rPr lang="en-US" dirty="0"/>
              <a:t>Request feedback</a:t>
            </a:r>
          </a:p>
          <a:p>
            <a:pPr lvl="1"/>
            <a:r>
              <a:rPr lang="en-US" dirty="0"/>
              <a:t>Path to independence</a:t>
            </a:r>
          </a:p>
          <a:p>
            <a:pPr lvl="1"/>
            <a:r>
              <a:rPr lang="en-US" dirty="0"/>
              <a:t>Concerns about the relationship </a:t>
            </a:r>
          </a:p>
        </p:txBody>
      </p:sp>
    </p:spTree>
    <p:extLst>
      <p:ext uri="{BB962C8B-B14F-4D97-AF65-F5344CB8AC3E}">
        <p14:creationId xmlns:p14="http://schemas.microsoft.com/office/powerpoint/2010/main" val="165403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Overview</a:t>
            </a:r>
          </a:p>
        </p:txBody>
      </p:sp>
      <p:sp>
        <p:nvSpPr>
          <p:cNvPr id="8" name="Content Placeholder 7"/>
          <p:cNvSpPr>
            <a:spLocks noGrp="1"/>
          </p:cNvSpPr>
          <p:nvPr>
            <p:ph idx="1"/>
          </p:nvPr>
        </p:nvSpPr>
        <p:spPr>
          <a:xfrm>
            <a:off x="990600" y="1600201"/>
            <a:ext cx="10058400" cy="4525963"/>
          </a:xfrm>
        </p:spPr>
        <p:txBody>
          <a:bodyPr>
            <a:normAutofit/>
          </a:bodyPr>
          <a:lstStyle/>
          <a:p>
            <a:r>
              <a:rPr lang="en-US" dirty="0"/>
              <a:t>What is mentorship and why is it important?</a:t>
            </a:r>
          </a:p>
          <a:p>
            <a:endParaRPr lang="en-US" dirty="0"/>
          </a:p>
          <a:p>
            <a:r>
              <a:rPr lang="en-US" dirty="0"/>
              <a:t>Qualities of good mentors &amp; mentees</a:t>
            </a:r>
          </a:p>
          <a:p>
            <a:endParaRPr lang="en-US" dirty="0"/>
          </a:p>
          <a:p>
            <a:r>
              <a:rPr lang="en-US" dirty="0"/>
              <a:t>Characteristics of good mentor-mentee relationships</a:t>
            </a:r>
          </a:p>
          <a:p>
            <a:endParaRPr lang="en-US" dirty="0"/>
          </a:p>
          <a:p>
            <a:r>
              <a:rPr lang="en-US" dirty="0"/>
              <a:t>What you can do to make your mentor better</a:t>
            </a:r>
          </a:p>
          <a:p>
            <a:endParaRPr lang="en-US" dirty="0"/>
          </a:p>
          <a:p>
            <a:endParaRPr lang="en-US" dirty="0"/>
          </a:p>
        </p:txBody>
      </p:sp>
    </p:spTree>
    <p:extLst>
      <p:ext uri="{BB962C8B-B14F-4D97-AF65-F5344CB8AC3E}">
        <p14:creationId xmlns:p14="http://schemas.microsoft.com/office/powerpoint/2010/main" val="1878151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229600" cy="1143000"/>
          </a:xfrm>
        </p:spPr>
        <p:txBody>
          <a:bodyPr/>
          <a:lstStyle/>
          <a:p>
            <a:r>
              <a:rPr lang="en-US" b="1" dirty="0"/>
              <a:t>Summary</a:t>
            </a:r>
          </a:p>
        </p:txBody>
      </p:sp>
      <p:sp>
        <p:nvSpPr>
          <p:cNvPr id="7" name="Content Placeholder 6"/>
          <p:cNvSpPr>
            <a:spLocks noGrp="1"/>
          </p:cNvSpPr>
          <p:nvPr>
            <p:ph idx="1"/>
          </p:nvPr>
        </p:nvSpPr>
        <p:spPr/>
        <p:txBody>
          <a:bodyPr>
            <a:noAutofit/>
          </a:bodyPr>
          <a:lstStyle/>
          <a:p>
            <a:pPr>
              <a:spcAft>
                <a:spcPts val="2400"/>
              </a:spcAft>
            </a:pPr>
            <a:r>
              <a:rPr lang="en-US" dirty="0"/>
              <a:t>Mentorship is grounded in a relationship</a:t>
            </a:r>
          </a:p>
          <a:p>
            <a:pPr>
              <a:spcAft>
                <a:spcPts val="2400"/>
              </a:spcAft>
            </a:pPr>
            <a:r>
              <a:rPr lang="en-US" dirty="0"/>
              <a:t>Good mentors and mentees have specific qualities</a:t>
            </a:r>
          </a:p>
          <a:p>
            <a:pPr>
              <a:spcAft>
                <a:spcPts val="2400"/>
              </a:spcAft>
            </a:pPr>
            <a:r>
              <a:rPr lang="en-US" dirty="0"/>
              <a:t>Communication and alignment of expectations are critical</a:t>
            </a:r>
          </a:p>
          <a:p>
            <a:pPr>
              <a:spcAft>
                <a:spcPts val="2400"/>
              </a:spcAft>
            </a:pPr>
            <a:r>
              <a:rPr lang="en-US" dirty="0"/>
              <a:t>You can make your mentor better!</a:t>
            </a:r>
          </a:p>
        </p:txBody>
      </p:sp>
    </p:spTree>
    <p:extLst>
      <p:ext uri="{BB962C8B-B14F-4D97-AF65-F5344CB8AC3E}">
        <p14:creationId xmlns:p14="http://schemas.microsoft.com/office/powerpoint/2010/main" val="388211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1567" y="2109471"/>
            <a:ext cx="6672137" cy="2308324"/>
          </a:xfrm>
          <a:prstGeom prst="rect">
            <a:avLst/>
          </a:prstGeom>
          <a:noFill/>
        </p:spPr>
        <p:txBody>
          <a:bodyPr wrap="square" rtlCol="0">
            <a:spAutoFit/>
          </a:bodyPr>
          <a:lstStyle/>
          <a:p>
            <a:pPr algn="ctr"/>
            <a:r>
              <a:rPr lang="en-US" sz="14400" b="1" dirty="0">
                <a:solidFill>
                  <a:srgbClr val="0070C0"/>
                </a:solidFill>
                <a:latin typeface="Gabriola" charset="0"/>
                <a:ea typeface="Gabriola" charset="0"/>
                <a:cs typeface="Gabriola" charset="0"/>
              </a:rPr>
              <a:t>Thank You</a:t>
            </a:r>
          </a:p>
        </p:txBody>
      </p:sp>
    </p:spTree>
    <p:extLst>
      <p:ext uri="{BB962C8B-B14F-4D97-AF65-F5344CB8AC3E}">
        <p14:creationId xmlns:p14="http://schemas.microsoft.com/office/powerpoint/2010/main" val="19988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Are You Looking for from a Mentor? </a:t>
            </a:r>
          </a:p>
        </p:txBody>
      </p:sp>
    </p:spTree>
    <p:extLst>
      <p:ext uri="{BB962C8B-B14F-4D97-AF65-F5344CB8AC3E}">
        <p14:creationId xmlns:p14="http://schemas.microsoft.com/office/powerpoint/2010/main" val="409788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Story of Mentor</a:t>
            </a:r>
          </a:p>
        </p:txBody>
      </p:sp>
      <p:sp>
        <p:nvSpPr>
          <p:cNvPr id="3" name="Content Placeholder 2"/>
          <p:cNvSpPr>
            <a:spLocks noGrp="1"/>
          </p:cNvSpPr>
          <p:nvPr>
            <p:ph sz="half" idx="1"/>
          </p:nvPr>
        </p:nvSpPr>
        <p:spPr>
          <a:xfrm>
            <a:off x="609600" y="1600201"/>
            <a:ext cx="5410200" cy="4525963"/>
          </a:xfrm>
        </p:spPr>
        <p:txBody>
          <a:bodyPr/>
          <a:lstStyle/>
          <a:p>
            <a:r>
              <a:rPr lang="en-US" dirty="0"/>
              <a:t>In Homer’s </a:t>
            </a:r>
            <a:r>
              <a:rPr lang="en-US" i="1" dirty="0"/>
              <a:t>Odyssey</a:t>
            </a:r>
            <a:r>
              <a:rPr lang="en-US" dirty="0"/>
              <a:t>, Odysseus entrusted the care of his household and his son (Telemachus) to Mentor.</a:t>
            </a:r>
          </a:p>
          <a:p>
            <a:endParaRPr lang="en-US" dirty="0"/>
          </a:p>
          <a:p>
            <a:r>
              <a:rPr lang="en-US" dirty="0"/>
              <a:t>Thus, the term evolved to mean trusted advisor, friend and teacher.</a:t>
            </a:r>
          </a:p>
        </p:txBody>
      </p:sp>
      <p:pic>
        <p:nvPicPr>
          <p:cNvPr id="6" name="Picture 5"/>
          <p:cNvPicPr>
            <a:picLocks noChangeAspect="1"/>
          </p:cNvPicPr>
          <p:nvPr/>
        </p:nvPicPr>
        <p:blipFill>
          <a:blip r:embed="rId2"/>
          <a:stretch>
            <a:fillRect/>
          </a:stretch>
        </p:blipFill>
        <p:spPr>
          <a:xfrm>
            <a:off x="6554826" y="1600200"/>
            <a:ext cx="3655974" cy="4394200"/>
          </a:xfrm>
          <a:prstGeom prst="rect">
            <a:avLst/>
          </a:prstGeom>
        </p:spPr>
      </p:pic>
    </p:spTree>
    <p:extLst>
      <p:ext uri="{BB962C8B-B14F-4D97-AF65-F5344CB8AC3E}">
        <p14:creationId xmlns:p14="http://schemas.microsoft.com/office/powerpoint/2010/main" val="206551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Is Mentorship</a:t>
            </a:r>
          </a:p>
        </p:txBody>
      </p:sp>
      <p:sp>
        <p:nvSpPr>
          <p:cNvPr id="6" name="Content Placeholder 5"/>
          <p:cNvSpPr>
            <a:spLocks noGrp="1"/>
          </p:cNvSpPr>
          <p:nvPr>
            <p:ph idx="1"/>
          </p:nvPr>
        </p:nvSpPr>
        <p:spPr/>
        <p:txBody>
          <a:bodyPr>
            <a:normAutofit/>
          </a:bodyPr>
          <a:lstStyle/>
          <a:p>
            <a:r>
              <a:rPr lang="en-US" dirty="0"/>
              <a:t>Mentorship is a professional, working alliance in which individuals work together over time to support the personal and professional growth, development, and success of the relational partners through the provision of career and psychosocial support.</a:t>
            </a:r>
          </a:p>
          <a:p>
            <a:endParaRPr lang="en-US" dirty="0"/>
          </a:p>
          <a:p>
            <a:pPr lvl="1"/>
            <a:r>
              <a:rPr lang="en-US" dirty="0">
                <a:solidFill>
                  <a:schemeClr val="accent1"/>
                </a:solidFill>
              </a:rPr>
              <a:t>National Academies of Sciences, Engineering, and Medicine 2019. </a:t>
            </a:r>
            <a:r>
              <a:rPr lang="en-US" i="1" dirty="0">
                <a:solidFill>
                  <a:schemeClr val="accent1"/>
                </a:solidFill>
              </a:rPr>
              <a:t>The Science of Effective Mentorship in STEMM</a:t>
            </a:r>
            <a:r>
              <a:rPr lang="en-US" dirty="0">
                <a:solidFill>
                  <a:schemeClr val="accent1"/>
                </a:solidFill>
              </a:rPr>
              <a:t>. Washington, DC: The National Academies Press.</a:t>
            </a:r>
          </a:p>
        </p:txBody>
      </p:sp>
    </p:spTree>
    <p:extLst>
      <p:ext uri="{BB962C8B-B14F-4D97-AF65-F5344CB8AC3E}">
        <p14:creationId xmlns:p14="http://schemas.microsoft.com/office/powerpoint/2010/main" val="418080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9862"/>
            <a:ext cx="6518276" cy="6518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7233A0-8BF7-BF2A-E713-3E0255948039}"/>
              </a:ext>
            </a:extLst>
          </p:cNvPr>
          <p:cNvSpPr txBox="1"/>
          <p:nvPr/>
        </p:nvSpPr>
        <p:spPr>
          <a:xfrm>
            <a:off x="187324" y="76200"/>
            <a:ext cx="7204076" cy="646331"/>
          </a:xfrm>
          <a:prstGeom prst="rect">
            <a:avLst/>
          </a:prstGeom>
          <a:noFill/>
        </p:spPr>
        <p:txBody>
          <a:bodyPr wrap="square" rtlCol="0">
            <a:spAutoFit/>
          </a:bodyPr>
          <a:lstStyle/>
          <a:p>
            <a:r>
              <a:rPr lang="en-US" sz="3600" b="1" dirty="0"/>
              <a:t>Mentors perform multiple functions</a:t>
            </a:r>
          </a:p>
        </p:txBody>
      </p:sp>
      <p:sp>
        <p:nvSpPr>
          <p:cNvPr id="3" name="Oval 2">
            <a:extLst>
              <a:ext uri="{FF2B5EF4-FFF2-40B4-BE49-F238E27FC236}">
                <a16:creationId xmlns:a16="http://schemas.microsoft.com/office/drawing/2014/main" id="{309295FD-BDAB-1C43-3163-B3CF0B5B831C}"/>
              </a:ext>
            </a:extLst>
          </p:cNvPr>
          <p:cNvSpPr/>
          <p:nvPr/>
        </p:nvSpPr>
        <p:spPr>
          <a:xfrm>
            <a:off x="779462" y="2476500"/>
            <a:ext cx="2286000" cy="2286000"/>
          </a:xfrm>
          <a:prstGeom prst="ellips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0" b="1" dirty="0">
                <a:solidFill>
                  <a:schemeClr val="tx1"/>
                </a:solidFill>
              </a:rPr>
              <a:t>Boss</a:t>
            </a:r>
          </a:p>
        </p:txBody>
      </p:sp>
      <p:cxnSp>
        <p:nvCxnSpPr>
          <p:cNvPr id="5" name="Straight Connector 4">
            <a:extLst>
              <a:ext uri="{FF2B5EF4-FFF2-40B4-BE49-F238E27FC236}">
                <a16:creationId xmlns:a16="http://schemas.microsoft.com/office/drawing/2014/main" id="{8838A3B3-9981-709E-4CE7-83CBFF677DE9}"/>
              </a:ext>
            </a:extLst>
          </p:cNvPr>
          <p:cNvCxnSpPr>
            <a:cxnSpLocks/>
            <a:stCxn id="3" idx="1"/>
            <a:endCxn id="3" idx="5"/>
          </p:cNvCxnSpPr>
          <p:nvPr/>
        </p:nvCxnSpPr>
        <p:spPr>
          <a:xfrm>
            <a:off x="1114239" y="2811277"/>
            <a:ext cx="1616446" cy="161644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6313" y="5022058"/>
            <a:ext cx="7772400" cy="1362075"/>
          </a:xfrm>
        </p:spPr>
        <p:txBody>
          <a:bodyPr/>
          <a:lstStyle/>
          <a:p>
            <a:r>
              <a:rPr lang="en-US" dirty="0"/>
              <a:t>Why is mentorship important</a:t>
            </a:r>
          </a:p>
        </p:txBody>
      </p:sp>
      <p:pic>
        <p:nvPicPr>
          <p:cNvPr id="7" name="Picture 6">
            <a:extLst>
              <a:ext uri="{FF2B5EF4-FFF2-40B4-BE49-F238E27FC236}">
                <a16:creationId xmlns:a16="http://schemas.microsoft.com/office/drawing/2014/main" id="{A19AEBE3-810D-493B-AA72-0C63FA19C854}"/>
              </a:ext>
            </a:extLst>
          </p:cNvPr>
          <p:cNvPicPr>
            <a:picLocks noChangeAspect="1"/>
          </p:cNvPicPr>
          <p:nvPr/>
        </p:nvPicPr>
        <p:blipFill>
          <a:blip r:embed="rId2"/>
          <a:stretch>
            <a:fillRect/>
          </a:stretch>
        </p:blipFill>
        <p:spPr>
          <a:xfrm>
            <a:off x="3581400" y="381000"/>
            <a:ext cx="4267200" cy="4267200"/>
          </a:xfrm>
          <a:prstGeom prst="rect">
            <a:avLst/>
          </a:prstGeom>
        </p:spPr>
      </p:pic>
    </p:spTree>
    <p:extLst>
      <p:ext uri="{BB962C8B-B14F-4D97-AF65-F5344CB8AC3E}">
        <p14:creationId xmlns:p14="http://schemas.microsoft.com/office/powerpoint/2010/main" val="199275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905232"/>
            <a:ext cx="8305800" cy="3570208"/>
          </a:xfrm>
          <a:prstGeom prst="rect">
            <a:avLst/>
          </a:prstGeom>
        </p:spPr>
        <p:txBody>
          <a:bodyPr wrap="square">
            <a:spAutoFit/>
          </a:bodyPr>
          <a:lstStyle/>
          <a:p>
            <a:pPr>
              <a:spcAft>
                <a:spcPts val="1200"/>
              </a:spcAft>
            </a:pPr>
            <a:r>
              <a:rPr lang="en-US" sz="2800" dirty="0"/>
              <a:t>If you want one year of prosperity, grow grain</a:t>
            </a:r>
          </a:p>
          <a:p>
            <a:pPr>
              <a:spcAft>
                <a:spcPts val="1200"/>
              </a:spcAft>
            </a:pPr>
            <a:r>
              <a:rPr lang="en-US" sz="2800" dirty="0"/>
              <a:t>If you want ten years of prosperity, grow trees</a:t>
            </a:r>
          </a:p>
          <a:p>
            <a:pPr>
              <a:spcAft>
                <a:spcPts val="1200"/>
              </a:spcAft>
            </a:pPr>
            <a:r>
              <a:rPr lang="en-US" sz="2800" dirty="0"/>
              <a:t>If you want one hundred years of prosperity, grow people.</a:t>
            </a:r>
          </a:p>
          <a:p>
            <a:endParaRPr lang="en-US" sz="2800" dirty="0"/>
          </a:p>
          <a:p>
            <a:r>
              <a:rPr lang="en-US" sz="2800" dirty="0"/>
              <a:t>- Chinese proverb</a:t>
            </a:r>
            <a:br>
              <a:rPr lang="en-US" sz="2800" dirty="0"/>
            </a:br>
            <a:endParaRPr lang="en-US" sz="2800" dirty="0"/>
          </a:p>
        </p:txBody>
      </p:sp>
      <p:pic>
        <p:nvPicPr>
          <p:cNvPr id="2" name="Picture 1"/>
          <p:cNvPicPr>
            <a:picLocks noChangeAspect="1"/>
          </p:cNvPicPr>
          <p:nvPr/>
        </p:nvPicPr>
        <p:blipFill>
          <a:blip r:embed="rId2"/>
          <a:stretch>
            <a:fillRect/>
          </a:stretch>
        </p:blipFill>
        <p:spPr>
          <a:xfrm>
            <a:off x="5638800" y="3429000"/>
            <a:ext cx="4953000" cy="3302000"/>
          </a:xfrm>
          <a:prstGeom prst="rect">
            <a:avLst/>
          </a:prstGeom>
        </p:spPr>
      </p:pic>
    </p:spTree>
    <p:extLst>
      <p:ext uri="{BB962C8B-B14F-4D97-AF65-F5344CB8AC3E}">
        <p14:creationId xmlns:p14="http://schemas.microsoft.com/office/powerpoint/2010/main" val="354755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11029</TotalTime>
  <Words>860</Words>
  <Application>Microsoft Macintosh PowerPoint</Application>
  <PresentationFormat>Widescreen</PresentationFormat>
  <Paragraphs>194</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Gabriola</vt:lpstr>
      <vt:lpstr>Times New Roman</vt:lpstr>
      <vt:lpstr>Office Theme</vt:lpstr>
      <vt:lpstr>The Key to Finding a Great Mentor:  Be a Great Mentee!</vt:lpstr>
      <vt:lpstr>I Wish My Mentor Knew…</vt:lpstr>
      <vt:lpstr>Overview</vt:lpstr>
      <vt:lpstr>What Are You Looking for from a Mentor? </vt:lpstr>
      <vt:lpstr>The Story of Mentor</vt:lpstr>
      <vt:lpstr>What Is Mentorship</vt:lpstr>
      <vt:lpstr>PowerPoint Presentation</vt:lpstr>
      <vt:lpstr>Why is mentorship important</vt:lpstr>
      <vt:lpstr>PowerPoint Presentation</vt:lpstr>
      <vt:lpstr>Benefits of Mentoring in PhD Programs (Molloca &amp; Nemeth, 2014 Am J Educ Res 9: 703-708)</vt:lpstr>
      <vt:lpstr>What are the Qualities of a Good Mentor? </vt:lpstr>
      <vt:lpstr>Characteristics of Effective Mentors  (Straus, et al, 2013, Acad Med, 88: 82-89)</vt:lpstr>
      <vt:lpstr>PowerPoint Presentation</vt:lpstr>
      <vt:lpstr>Actions of Effective Mentors  (Straus, et al., 2013, Acad Med, 88: 82-89)</vt:lpstr>
      <vt:lpstr>What’s in It for the Mentor?</vt:lpstr>
      <vt:lpstr>What are the Characteristics of a Good Mentee? </vt:lpstr>
      <vt:lpstr>PowerPoint Presentation</vt:lpstr>
      <vt:lpstr>Characteristics of Effective Mentees  (Straus, et al, 2013, Acad Med, 88: 82-89)</vt:lpstr>
      <vt:lpstr>What Do Good Mentees Do?</vt:lpstr>
      <vt:lpstr>Characteristics of Successful Mentoring Relationships  (Straus, et al, 2013, Acad Med, 88: 82-89)</vt:lpstr>
      <vt:lpstr>Communication and Mentoring</vt:lpstr>
      <vt:lpstr>Mehrabian’s 7-38-55 Rule</vt:lpstr>
      <vt:lpstr>Process of Communication</vt:lpstr>
      <vt:lpstr>Misaligned Expectations</vt:lpstr>
      <vt:lpstr>At Least Two Sets of Expectations</vt:lpstr>
      <vt:lpstr>PowerPoint Presentation</vt:lpstr>
      <vt:lpstr>Mentor-Mentee Matches</vt:lpstr>
      <vt:lpstr>Finding a Research Mentor</vt:lpstr>
      <vt:lpstr>Making Your Mentor Better</vt:lpstr>
      <vt:lpstr>Summary</vt:lpstr>
      <vt:lpstr>PowerPoint Presentation</vt:lpstr>
    </vt:vector>
  </TitlesOfParts>
  <Company>University of Florida, College of Dentistry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Qualities of Good (and Bad) Mentors and Mentees</dc:title>
  <dc:creator>Roger B Fillingim</dc:creator>
  <cp:lastModifiedBy>Fillingim,Roger Benton</cp:lastModifiedBy>
  <cp:revision>246</cp:revision>
  <dcterms:created xsi:type="dcterms:W3CDTF">2013-07-05T14:19:27Z</dcterms:created>
  <dcterms:modified xsi:type="dcterms:W3CDTF">2022-11-16T17:46:41Z</dcterms:modified>
</cp:coreProperties>
</file>