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356" r:id="rId6"/>
    <p:sldId id="274" r:id="rId7"/>
    <p:sldId id="265" r:id="rId8"/>
    <p:sldId id="275" r:id="rId9"/>
    <p:sldId id="270" r:id="rId10"/>
    <p:sldId id="266" r:id="rId11"/>
    <p:sldId id="272" r:id="rId12"/>
    <p:sldId id="287" r:id="rId13"/>
    <p:sldId id="271" r:id="rId14"/>
    <p:sldId id="343" r:id="rId15"/>
    <p:sldId id="348" r:id="rId16"/>
    <p:sldId id="349" r:id="rId17"/>
    <p:sldId id="350" r:id="rId18"/>
    <p:sldId id="316" r:id="rId19"/>
    <p:sldId id="345" r:id="rId20"/>
    <p:sldId id="351" r:id="rId21"/>
    <p:sldId id="352" r:id="rId22"/>
    <p:sldId id="354" r:id="rId23"/>
    <p:sldId id="353" r:id="rId24"/>
    <p:sldId id="286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833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DBD44A-1F2F-4BA5-BA44-99654830C9D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5F6C500-09E0-434F-90B8-2B5A5A0D8C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Asking good questions</a:t>
          </a:r>
        </a:p>
      </dgm:t>
    </dgm:pt>
    <dgm:pt modelId="{4796D3FB-F7D9-4A1F-A600-307E4764BB1B}" type="parTrans" cxnId="{90987CA6-ED9F-4A21-A553-DDA566E0020A}">
      <dgm:prSet/>
      <dgm:spPr/>
      <dgm:t>
        <a:bodyPr/>
        <a:lstStyle/>
        <a:p>
          <a:endParaRPr lang="en-US"/>
        </a:p>
      </dgm:t>
    </dgm:pt>
    <dgm:pt modelId="{7845213E-AAF8-4C4B-A277-85A3A64A19F3}" type="sibTrans" cxnId="{90987CA6-ED9F-4A21-A553-DDA566E0020A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38D98B42-ABA4-462A-AFE4-1A2E89874B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Answering questions with good reasoning</a:t>
          </a:r>
        </a:p>
      </dgm:t>
    </dgm:pt>
    <dgm:pt modelId="{486CA1C7-DD88-44A9-B159-99C782D0F5FD}" type="parTrans" cxnId="{913E7545-80A1-4E83-8136-2D35F0C26242}">
      <dgm:prSet/>
      <dgm:spPr/>
      <dgm:t>
        <a:bodyPr/>
        <a:lstStyle/>
        <a:p>
          <a:endParaRPr lang="en-US"/>
        </a:p>
      </dgm:t>
    </dgm:pt>
    <dgm:pt modelId="{BBE02EA6-02F4-4B8D-A31C-940D70AFD690}" type="sibTrans" cxnId="{913E7545-80A1-4E83-8136-2D35F0C26242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30187E2-5EE5-4B1B-AB7B-91CA1581C0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Believing the results of your own good reasoning</a:t>
          </a:r>
        </a:p>
      </dgm:t>
    </dgm:pt>
    <dgm:pt modelId="{56CA7603-AE7F-46DD-B0F5-654FDA67988A}" type="parTrans" cxnId="{F549BF0C-8152-41BE-BB1C-DC1A98AAB706}">
      <dgm:prSet/>
      <dgm:spPr/>
      <dgm:t>
        <a:bodyPr/>
        <a:lstStyle/>
        <a:p>
          <a:endParaRPr lang="en-US"/>
        </a:p>
      </dgm:t>
    </dgm:pt>
    <dgm:pt modelId="{6BC3821A-C0B5-40E9-BA81-ADB954129A3A}" type="sibTrans" cxnId="{F549BF0C-8152-41BE-BB1C-DC1A98AAB706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FC4886D-BA77-4F11-A3FA-667519B5CC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Acting on the results of your reasoning</a:t>
          </a:r>
        </a:p>
      </dgm:t>
    </dgm:pt>
    <dgm:pt modelId="{9FD7DAD7-56B2-4AE1-A71C-D719B3F06771}" type="parTrans" cxnId="{2CCEC6D6-3A45-4BE7-918F-F0EB8DF460ED}">
      <dgm:prSet/>
      <dgm:spPr/>
      <dgm:t>
        <a:bodyPr/>
        <a:lstStyle/>
        <a:p>
          <a:endParaRPr lang="en-US"/>
        </a:p>
      </dgm:t>
    </dgm:pt>
    <dgm:pt modelId="{25418EB0-53A3-4C6C-BD40-B2BCACBF5170}" type="sibTrans" cxnId="{2CCEC6D6-3A45-4BE7-918F-F0EB8DF460ED}">
      <dgm:prSet phldrT="4" phldr="0"/>
      <dgm:spPr/>
      <dgm:t>
        <a:bodyPr/>
        <a:lstStyle/>
        <a:p>
          <a:endParaRPr lang="en-US"/>
        </a:p>
      </dgm:t>
    </dgm:pt>
    <dgm:pt modelId="{854B0170-5A29-49C0-ACE7-4200CBA40DA4}" type="pres">
      <dgm:prSet presAssocID="{6BDBD44A-1F2F-4BA5-BA44-99654830C9D6}" presName="root" presStyleCnt="0">
        <dgm:presLayoutVars>
          <dgm:dir/>
          <dgm:resizeHandles val="exact"/>
        </dgm:presLayoutVars>
      </dgm:prSet>
      <dgm:spPr/>
    </dgm:pt>
    <dgm:pt modelId="{836C61B4-4A01-41D6-B2A3-D636C8F4D893}" type="pres">
      <dgm:prSet presAssocID="{6BDBD44A-1F2F-4BA5-BA44-99654830C9D6}" presName="container" presStyleCnt="0">
        <dgm:presLayoutVars>
          <dgm:dir/>
          <dgm:resizeHandles val="exact"/>
        </dgm:presLayoutVars>
      </dgm:prSet>
      <dgm:spPr/>
    </dgm:pt>
    <dgm:pt modelId="{7CF76943-BCEE-4D2D-A201-A9F8855BA38C}" type="pres">
      <dgm:prSet presAssocID="{E5F6C500-09E0-434F-90B8-2B5A5A0D8C2C}" presName="compNode" presStyleCnt="0"/>
      <dgm:spPr/>
    </dgm:pt>
    <dgm:pt modelId="{B6F24C24-2410-43B3-9A01-96898532DC4A}" type="pres">
      <dgm:prSet presAssocID="{E5F6C500-09E0-434F-90B8-2B5A5A0D8C2C}" presName="iconBgRect" presStyleLbl="bgShp" presStyleIdx="0" presStyleCnt="4"/>
      <dgm:spPr/>
    </dgm:pt>
    <dgm:pt modelId="{3DCBBBDA-EC26-4B6D-8EF3-E519157D56C1}" type="pres">
      <dgm:prSet presAssocID="{E5F6C500-09E0-434F-90B8-2B5A5A0D8C2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DC5B3194-304E-4628-B8B8-5E9745290ADA}" type="pres">
      <dgm:prSet presAssocID="{E5F6C500-09E0-434F-90B8-2B5A5A0D8C2C}" presName="spaceRect" presStyleCnt="0"/>
      <dgm:spPr/>
    </dgm:pt>
    <dgm:pt modelId="{2FC9C755-9F40-4637-A12F-A26CE927B11D}" type="pres">
      <dgm:prSet presAssocID="{E5F6C500-09E0-434F-90B8-2B5A5A0D8C2C}" presName="textRect" presStyleLbl="revTx" presStyleIdx="0" presStyleCnt="4">
        <dgm:presLayoutVars>
          <dgm:chMax val="1"/>
          <dgm:chPref val="1"/>
        </dgm:presLayoutVars>
      </dgm:prSet>
      <dgm:spPr/>
    </dgm:pt>
    <dgm:pt modelId="{BEEF4251-E430-4B3B-8CDE-91BEE41E14D5}" type="pres">
      <dgm:prSet presAssocID="{7845213E-AAF8-4C4B-A277-85A3A64A19F3}" presName="sibTrans" presStyleLbl="sibTrans2D1" presStyleIdx="0" presStyleCnt="0"/>
      <dgm:spPr/>
    </dgm:pt>
    <dgm:pt modelId="{A36031EC-9445-4BD7-9D48-4366CD410357}" type="pres">
      <dgm:prSet presAssocID="{38D98B42-ABA4-462A-AFE4-1A2E89874B9B}" presName="compNode" presStyleCnt="0"/>
      <dgm:spPr/>
    </dgm:pt>
    <dgm:pt modelId="{9BD672E1-A12F-4D5C-B100-E0F1896B7424}" type="pres">
      <dgm:prSet presAssocID="{38D98B42-ABA4-462A-AFE4-1A2E89874B9B}" presName="iconBgRect" presStyleLbl="bgShp" presStyleIdx="1" presStyleCnt="4"/>
      <dgm:spPr/>
    </dgm:pt>
    <dgm:pt modelId="{075E9DAA-C9D9-4915-9F6E-ED4264225238}" type="pres">
      <dgm:prSet presAssocID="{38D98B42-ABA4-462A-AFE4-1A2E89874B9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8CE3B0A-8142-478B-ACE8-63D21501BB51}" type="pres">
      <dgm:prSet presAssocID="{38D98B42-ABA4-462A-AFE4-1A2E89874B9B}" presName="spaceRect" presStyleCnt="0"/>
      <dgm:spPr/>
    </dgm:pt>
    <dgm:pt modelId="{0A9E16A8-7225-47EB-81AA-27D5882379A7}" type="pres">
      <dgm:prSet presAssocID="{38D98B42-ABA4-462A-AFE4-1A2E89874B9B}" presName="textRect" presStyleLbl="revTx" presStyleIdx="1" presStyleCnt="4">
        <dgm:presLayoutVars>
          <dgm:chMax val="1"/>
          <dgm:chPref val="1"/>
        </dgm:presLayoutVars>
      </dgm:prSet>
      <dgm:spPr/>
    </dgm:pt>
    <dgm:pt modelId="{0CA1551D-5445-4710-8DBB-A1671196A5E3}" type="pres">
      <dgm:prSet presAssocID="{BBE02EA6-02F4-4B8D-A31C-940D70AFD690}" presName="sibTrans" presStyleLbl="sibTrans2D1" presStyleIdx="0" presStyleCnt="0"/>
      <dgm:spPr/>
    </dgm:pt>
    <dgm:pt modelId="{5F1A7555-A336-4579-9451-6A6B313C662C}" type="pres">
      <dgm:prSet presAssocID="{E30187E2-5EE5-4B1B-AB7B-91CA1581C0C5}" presName="compNode" presStyleCnt="0"/>
      <dgm:spPr/>
    </dgm:pt>
    <dgm:pt modelId="{8B6D3F48-A5C2-46E9-A3D9-14243206F1AC}" type="pres">
      <dgm:prSet presAssocID="{E30187E2-5EE5-4B1B-AB7B-91CA1581C0C5}" presName="iconBgRect" presStyleLbl="bgShp" presStyleIdx="2" presStyleCnt="4"/>
      <dgm:spPr/>
    </dgm:pt>
    <dgm:pt modelId="{C129CE8E-D2FE-49F3-B326-CA26F2B4741B}" type="pres">
      <dgm:prSet presAssocID="{E30187E2-5EE5-4B1B-AB7B-91CA1581C0C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AF9A825-C552-47C8-B9E6-8B4A44307BD1}" type="pres">
      <dgm:prSet presAssocID="{E30187E2-5EE5-4B1B-AB7B-91CA1581C0C5}" presName="spaceRect" presStyleCnt="0"/>
      <dgm:spPr/>
    </dgm:pt>
    <dgm:pt modelId="{9DEBFBDB-229C-4D5B-AF87-75E112239F9E}" type="pres">
      <dgm:prSet presAssocID="{E30187E2-5EE5-4B1B-AB7B-91CA1581C0C5}" presName="textRect" presStyleLbl="revTx" presStyleIdx="2" presStyleCnt="4">
        <dgm:presLayoutVars>
          <dgm:chMax val="1"/>
          <dgm:chPref val="1"/>
        </dgm:presLayoutVars>
      </dgm:prSet>
      <dgm:spPr/>
    </dgm:pt>
    <dgm:pt modelId="{06A6E66F-B4C4-4A14-90CC-A9562E6300CF}" type="pres">
      <dgm:prSet presAssocID="{6BC3821A-C0B5-40E9-BA81-ADB954129A3A}" presName="sibTrans" presStyleLbl="sibTrans2D1" presStyleIdx="0" presStyleCnt="0"/>
      <dgm:spPr/>
    </dgm:pt>
    <dgm:pt modelId="{02047823-3698-4E66-8625-2FC73FDC1D39}" type="pres">
      <dgm:prSet presAssocID="{3FC4886D-BA77-4F11-A3FA-667519B5CC08}" presName="compNode" presStyleCnt="0"/>
      <dgm:spPr/>
    </dgm:pt>
    <dgm:pt modelId="{800E7824-E782-4764-A49A-D7B1CF20A13E}" type="pres">
      <dgm:prSet presAssocID="{3FC4886D-BA77-4F11-A3FA-667519B5CC08}" presName="iconBgRect" presStyleLbl="bgShp" presStyleIdx="3" presStyleCnt="4"/>
      <dgm:spPr/>
    </dgm:pt>
    <dgm:pt modelId="{88E590F5-AAA7-48D2-8C81-55DC1C087699}" type="pres">
      <dgm:prSet presAssocID="{3FC4886D-BA77-4F11-A3FA-667519B5CC0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E1FBCBAA-76D9-4B86-A7C7-4EDDBAEC80A5}" type="pres">
      <dgm:prSet presAssocID="{3FC4886D-BA77-4F11-A3FA-667519B5CC08}" presName="spaceRect" presStyleCnt="0"/>
      <dgm:spPr/>
    </dgm:pt>
    <dgm:pt modelId="{7D744A1E-685F-461D-923A-B1D5D8353FD8}" type="pres">
      <dgm:prSet presAssocID="{3FC4886D-BA77-4F11-A3FA-667519B5CC0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549BF0C-8152-41BE-BB1C-DC1A98AAB706}" srcId="{6BDBD44A-1F2F-4BA5-BA44-99654830C9D6}" destId="{E30187E2-5EE5-4B1B-AB7B-91CA1581C0C5}" srcOrd="2" destOrd="0" parTransId="{56CA7603-AE7F-46DD-B0F5-654FDA67988A}" sibTransId="{6BC3821A-C0B5-40E9-BA81-ADB954129A3A}"/>
    <dgm:cxn modelId="{D969AB16-1A7D-0F4A-A3DC-22CF700709DC}" type="presOf" srcId="{38D98B42-ABA4-462A-AFE4-1A2E89874B9B}" destId="{0A9E16A8-7225-47EB-81AA-27D5882379A7}" srcOrd="0" destOrd="0" presId="urn:microsoft.com/office/officeart/2018/2/layout/IconCircleList"/>
    <dgm:cxn modelId="{A1EBD93A-AE47-9549-B3AB-F9116964DDCA}" type="presOf" srcId="{3FC4886D-BA77-4F11-A3FA-667519B5CC08}" destId="{7D744A1E-685F-461D-923A-B1D5D8353FD8}" srcOrd="0" destOrd="0" presId="urn:microsoft.com/office/officeart/2018/2/layout/IconCircleList"/>
    <dgm:cxn modelId="{0D60D13E-E593-0147-ACCB-E22DC9410CCC}" type="presOf" srcId="{BBE02EA6-02F4-4B8D-A31C-940D70AFD690}" destId="{0CA1551D-5445-4710-8DBB-A1671196A5E3}" srcOrd="0" destOrd="0" presId="urn:microsoft.com/office/officeart/2018/2/layout/IconCircleList"/>
    <dgm:cxn modelId="{913E7545-80A1-4E83-8136-2D35F0C26242}" srcId="{6BDBD44A-1F2F-4BA5-BA44-99654830C9D6}" destId="{38D98B42-ABA4-462A-AFE4-1A2E89874B9B}" srcOrd="1" destOrd="0" parTransId="{486CA1C7-DD88-44A9-B159-99C782D0F5FD}" sibTransId="{BBE02EA6-02F4-4B8D-A31C-940D70AFD690}"/>
    <dgm:cxn modelId="{69FB7353-174A-AC44-B0F7-5279C0C7A13C}" type="presOf" srcId="{E5F6C500-09E0-434F-90B8-2B5A5A0D8C2C}" destId="{2FC9C755-9F40-4637-A12F-A26CE927B11D}" srcOrd="0" destOrd="0" presId="urn:microsoft.com/office/officeart/2018/2/layout/IconCircleList"/>
    <dgm:cxn modelId="{768ECD5A-AA3A-AD4E-8A03-7BF803B9E3FA}" type="presOf" srcId="{7845213E-AAF8-4C4B-A277-85A3A64A19F3}" destId="{BEEF4251-E430-4B3B-8CDE-91BEE41E14D5}" srcOrd="0" destOrd="0" presId="urn:microsoft.com/office/officeart/2018/2/layout/IconCircleList"/>
    <dgm:cxn modelId="{DDA8C06A-2D96-A543-ADAA-61DA3CE1E73C}" type="presOf" srcId="{6BC3821A-C0B5-40E9-BA81-ADB954129A3A}" destId="{06A6E66F-B4C4-4A14-90CC-A9562E6300CF}" srcOrd="0" destOrd="0" presId="urn:microsoft.com/office/officeart/2018/2/layout/IconCircleList"/>
    <dgm:cxn modelId="{07D1FF7D-E01E-8E42-B23C-B7F3C90F4F8B}" type="presOf" srcId="{6BDBD44A-1F2F-4BA5-BA44-99654830C9D6}" destId="{854B0170-5A29-49C0-ACE7-4200CBA40DA4}" srcOrd="0" destOrd="0" presId="urn:microsoft.com/office/officeart/2018/2/layout/IconCircleList"/>
    <dgm:cxn modelId="{90987CA6-ED9F-4A21-A553-DDA566E0020A}" srcId="{6BDBD44A-1F2F-4BA5-BA44-99654830C9D6}" destId="{E5F6C500-09E0-434F-90B8-2B5A5A0D8C2C}" srcOrd="0" destOrd="0" parTransId="{4796D3FB-F7D9-4A1F-A600-307E4764BB1B}" sibTransId="{7845213E-AAF8-4C4B-A277-85A3A64A19F3}"/>
    <dgm:cxn modelId="{2CCEC6D6-3A45-4BE7-918F-F0EB8DF460ED}" srcId="{6BDBD44A-1F2F-4BA5-BA44-99654830C9D6}" destId="{3FC4886D-BA77-4F11-A3FA-667519B5CC08}" srcOrd="3" destOrd="0" parTransId="{9FD7DAD7-56B2-4AE1-A71C-D719B3F06771}" sibTransId="{25418EB0-53A3-4C6C-BD40-B2BCACBF5170}"/>
    <dgm:cxn modelId="{367458FB-73AC-064B-883B-E3717A24DBC8}" type="presOf" srcId="{E30187E2-5EE5-4B1B-AB7B-91CA1581C0C5}" destId="{9DEBFBDB-229C-4D5B-AF87-75E112239F9E}" srcOrd="0" destOrd="0" presId="urn:microsoft.com/office/officeart/2018/2/layout/IconCircleList"/>
    <dgm:cxn modelId="{1C5A5F3E-B7E6-B749-9457-02B961BB42FE}" type="presParOf" srcId="{854B0170-5A29-49C0-ACE7-4200CBA40DA4}" destId="{836C61B4-4A01-41D6-B2A3-D636C8F4D893}" srcOrd="0" destOrd="0" presId="urn:microsoft.com/office/officeart/2018/2/layout/IconCircleList"/>
    <dgm:cxn modelId="{4029983D-1E1D-BA4B-A9BD-4D48741E9B53}" type="presParOf" srcId="{836C61B4-4A01-41D6-B2A3-D636C8F4D893}" destId="{7CF76943-BCEE-4D2D-A201-A9F8855BA38C}" srcOrd="0" destOrd="0" presId="urn:microsoft.com/office/officeart/2018/2/layout/IconCircleList"/>
    <dgm:cxn modelId="{82C8D8B3-289E-D048-9B01-D893D0A8956A}" type="presParOf" srcId="{7CF76943-BCEE-4D2D-A201-A9F8855BA38C}" destId="{B6F24C24-2410-43B3-9A01-96898532DC4A}" srcOrd="0" destOrd="0" presId="urn:microsoft.com/office/officeart/2018/2/layout/IconCircleList"/>
    <dgm:cxn modelId="{A25BF8A8-6C82-1143-95A6-4235DB2A59F8}" type="presParOf" srcId="{7CF76943-BCEE-4D2D-A201-A9F8855BA38C}" destId="{3DCBBBDA-EC26-4B6D-8EF3-E519157D56C1}" srcOrd="1" destOrd="0" presId="urn:microsoft.com/office/officeart/2018/2/layout/IconCircleList"/>
    <dgm:cxn modelId="{7F5A5F05-A3A5-BF4B-B2CF-E744057FF6A2}" type="presParOf" srcId="{7CF76943-BCEE-4D2D-A201-A9F8855BA38C}" destId="{DC5B3194-304E-4628-B8B8-5E9745290ADA}" srcOrd="2" destOrd="0" presId="urn:microsoft.com/office/officeart/2018/2/layout/IconCircleList"/>
    <dgm:cxn modelId="{873BDB84-FBB0-7344-A6C0-3693A416BEEF}" type="presParOf" srcId="{7CF76943-BCEE-4D2D-A201-A9F8855BA38C}" destId="{2FC9C755-9F40-4637-A12F-A26CE927B11D}" srcOrd="3" destOrd="0" presId="urn:microsoft.com/office/officeart/2018/2/layout/IconCircleList"/>
    <dgm:cxn modelId="{D8A1710E-E38C-6C4A-A364-A13B9F0C17A9}" type="presParOf" srcId="{836C61B4-4A01-41D6-B2A3-D636C8F4D893}" destId="{BEEF4251-E430-4B3B-8CDE-91BEE41E14D5}" srcOrd="1" destOrd="0" presId="urn:microsoft.com/office/officeart/2018/2/layout/IconCircleList"/>
    <dgm:cxn modelId="{2E69EEA2-5028-F944-878D-90CCD0438DAD}" type="presParOf" srcId="{836C61B4-4A01-41D6-B2A3-D636C8F4D893}" destId="{A36031EC-9445-4BD7-9D48-4366CD410357}" srcOrd="2" destOrd="0" presId="urn:microsoft.com/office/officeart/2018/2/layout/IconCircleList"/>
    <dgm:cxn modelId="{CF0591BD-962E-904A-9EBC-8EF4F64C2D0A}" type="presParOf" srcId="{A36031EC-9445-4BD7-9D48-4366CD410357}" destId="{9BD672E1-A12F-4D5C-B100-E0F1896B7424}" srcOrd="0" destOrd="0" presId="urn:microsoft.com/office/officeart/2018/2/layout/IconCircleList"/>
    <dgm:cxn modelId="{ED77F612-0024-9C42-B6A2-5E17F97FBA42}" type="presParOf" srcId="{A36031EC-9445-4BD7-9D48-4366CD410357}" destId="{075E9DAA-C9D9-4915-9F6E-ED4264225238}" srcOrd="1" destOrd="0" presId="urn:microsoft.com/office/officeart/2018/2/layout/IconCircleList"/>
    <dgm:cxn modelId="{047915BA-6478-8C4B-92B3-36C719C4F105}" type="presParOf" srcId="{A36031EC-9445-4BD7-9D48-4366CD410357}" destId="{88CE3B0A-8142-478B-ACE8-63D21501BB51}" srcOrd="2" destOrd="0" presId="urn:microsoft.com/office/officeart/2018/2/layout/IconCircleList"/>
    <dgm:cxn modelId="{6E4DFCD9-D6AB-A043-9673-7CF4081A5724}" type="presParOf" srcId="{A36031EC-9445-4BD7-9D48-4366CD410357}" destId="{0A9E16A8-7225-47EB-81AA-27D5882379A7}" srcOrd="3" destOrd="0" presId="urn:microsoft.com/office/officeart/2018/2/layout/IconCircleList"/>
    <dgm:cxn modelId="{9704224C-7AEB-CA40-920E-52DCCD5DD00D}" type="presParOf" srcId="{836C61B4-4A01-41D6-B2A3-D636C8F4D893}" destId="{0CA1551D-5445-4710-8DBB-A1671196A5E3}" srcOrd="3" destOrd="0" presId="urn:microsoft.com/office/officeart/2018/2/layout/IconCircleList"/>
    <dgm:cxn modelId="{C81FEF92-5AD9-474F-BF12-47FD3E435DB3}" type="presParOf" srcId="{836C61B4-4A01-41D6-B2A3-D636C8F4D893}" destId="{5F1A7555-A336-4579-9451-6A6B313C662C}" srcOrd="4" destOrd="0" presId="urn:microsoft.com/office/officeart/2018/2/layout/IconCircleList"/>
    <dgm:cxn modelId="{79815654-02CD-C14F-8FD6-EEC374FB41C4}" type="presParOf" srcId="{5F1A7555-A336-4579-9451-6A6B313C662C}" destId="{8B6D3F48-A5C2-46E9-A3D9-14243206F1AC}" srcOrd="0" destOrd="0" presId="urn:microsoft.com/office/officeart/2018/2/layout/IconCircleList"/>
    <dgm:cxn modelId="{6EF6D37A-8D0B-764E-AC04-EDBCBA1B01F0}" type="presParOf" srcId="{5F1A7555-A336-4579-9451-6A6B313C662C}" destId="{C129CE8E-D2FE-49F3-B326-CA26F2B4741B}" srcOrd="1" destOrd="0" presId="urn:microsoft.com/office/officeart/2018/2/layout/IconCircleList"/>
    <dgm:cxn modelId="{456DD378-AF70-574C-9F7A-266438F574E8}" type="presParOf" srcId="{5F1A7555-A336-4579-9451-6A6B313C662C}" destId="{BAF9A825-C552-47C8-B9E6-8B4A44307BD1}" srcOrd="2" destOrd="0" presId="urn:microsoft.com/office/officeart/2018/2/layout/IconCircleList"/>
    <dgm:cxn modelId="{F42BA98A-206A-EC4D-AB64-137637FA266D}" type="presParOf" srcId="{5F1A7555-A336-4579-9451-6A6B313C662C}" destId="{9DEBFBDB-229C-4D5B-AF87-75E112239F9E}" srcOrd="3" destOrd="0" presId="urn:microsoft.com/office/officeart/2018/2/layout/IconCircleList"/>
    <dgm:cxn modelId="{9989034A-0F1D-3342-BC86-6D1CA3D06A74}" type="presParOf" srcId="{836C61B4-4A01-41D6-B2A3-D636C8F4D893}" destId="{06A6E66F-B4C4-4A14-90CC-A9562E6300CF}" srcOrd="5" destOrd="0" presId="urn:microsoft.com/office/officeart/2018/2/layout/IconCircleList"/>
    <dgm:cxn modelId="{F35F4277-0527-D94D-9D53-9FE3FD6876F6}" type="presParOf" srcId="{836C61B4-4A01-41D6-B2A3-D636C8F4D893}" destId="{02047823-3698-4E66-8625-2FC73FDC1D39}" srcOrd="6" destOrd="0" presId="urn:microsoft.com/office/officeart/2018/2/layout/IconCircleList"/>
    <dgm:cxn modelId="{6D64222C-CDF9-6846-91ED-FC3315609814}" type="presParOf" srcId="{02047823-3698-4E66-8625-2FC73FDC1D39}" destId="{800E7824-E782-4764-A49A-D7B1CF20A13E}" srcOrd="0" destOrd="0" presId="urn:microsoft.com/office/officeart/2018/2/layout/IconCircleList"/>
    <dgm:cxn modelId="{57D2F84F-D7B8-C048-92B0-D95ED10F733C}" type="presParOf" srcId="{02047823-3698-4E66-8625-2FC73FDC1D39}" destId="{88E590F5-AAA7-48D2-8C81-55DC1C087699}" srcOrd="1" destOrd="0" presId="urn:microsoft.com/office/officeart/2018/2/layout/IconCircleList"/>
    <dgm:cxn modelId="{DE4AADF7-EBE9-F44A-A52B-301B0D1FF8DF}" type="presParOf" srcId="{02047823-3698-4E66-8625-2FC73FDC1D39}" destId="{E1FBCBAA-76D9-4B86-A7C7-4EDDBAEC80A5}" srcOrd="2" destOrd="0" presId="urn:microsoft.com/office/officeart/2018/2/layout/IconCircleList"/>
    <dgm:cxn modelId="{53AD52AC-4622-084D-B7C6-6AFCF7CF7CF3}" type="presParOf" srcId="{02047823-3698-4E66-8625-2FC73FDC1D39}" destId="{7D744A1E-685F-461D-923A-B1D5D8353FD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24C24-2410-43B3-9A01-96898532DC4A}">
      <dsp:nvSpPr>
        <dsp:cNvPr id="0" name=""/>
        <dsp:cNvSpPr/>
      </dsp:nvSpPr>
      <dsp:spPr>
        <a:xfrm>
          <a:off x="245682" y="100679"/>
          <a:ext cx="1353126" cy="13531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BBBDA-EC26-4B6D-8EF3-E519157D56C1}">
      <dsp:nvSpPr>
        <dsp:cNvPr id="0" name=""/>
        <dsp:cNvSpPr/>
      </dsp:nvSpPr>
      <dsp:spPr>
        <a:xfrm>
          <a:off x="529838" y="384835"/>
          <a:ext cx="784813" cy="7848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C755-9F40-4637-A12F-A26CE927B11D}">
      <dsp:nvSpPr>
        <dsp:cNvPr id="0" name=""/>
        <dsp:cNvSpPr/>
      </dsp:nvSpPr>
      <dsp:spPr>
        <a:xfrm>
          <a:off x="1888764" y="100679"/>
          <a:ext cx="3189512" cy="135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Asking good questions</a:t>
          </a:r>
        </a:p>
      </dsp:txBody>
      <dsp:txXfrm>
        <a:off x="1888764" y="100679"/>
        <a:ext cx="3189512" cy="1353126"/>
      </dsp:txXfrm>
    </dsp:sp>
    <dsp:sp modelId="{9BD672E1-A12F-4D5C-B100-E0F1896B7424}">
      <dsp:nvSpPr>
        <dsp:cNvPr id="0" name=""/>
        <dsp:cNvSpPr/>
      </dsp:nvSpPr>
      <dsp:spPr>
        <a:xfrm>
          <a:off x="5634025" y="100679"/>
          <a:ext cx="1353126" cy="135312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E9DAA-C9D9-4915-9F6E-ED4264225238}">
      <dsp:nvSpPr>
        <dsp:cNvPr id="0" name=""/>
        <dsp:cNvSpPr/>
      </dsp:nvSpPr>
      <dsp:spPr>
        <a:xfrm>
          <a:off x="5918181" y="384835"/>
          <a:ext cx="784813" cy="7848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E16A8-7225-47EB-81AA-27D5882379A7}">
      <dsp:nvSpPr>
        <dsp:cNvPr id="0" name=""/>
        <dsp:cNvSpPr/>
      </dsp:nvSpPr>
      <dsp:spPr>
        <a:xfrm>
          <a:off x="7277107" y="100679"/>
          <a:ext cx="3189512" cy="135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Answering questions with good reasoning</a:t>
          </a:r>
        </a:p>
      </dsp:txBody>
      <dsp:txXfrm>
        <a:off x="7277107" y="100679"/>
        <a:ext cx="3189512" cy="1353126"/>
      </dsp:txXfrm>
    </dsp:sp>
    <dsp:sp modelId="{8B6D3F48-A5C2-46E9-A3D9-14243206F1AC}">
      <dsp:nvSpPr>
        <dsp:cNvPr id="0" name=""/>
        <dsp:cNvSpPr/>
      </dsp:nvSpPr>
      <dsp:spPr>
        <a:xfrm>
          <a:off x="245682" y="2049340"/>
          <a:ext cx="1353126" cy="13531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9CE8E-D2FE-49F3-B326-CA26F2B4741B}">
      <dsp:nvSpPr>
        <dsp:cNvPr id="0" name=""/>
        <dsp:cNvSpPr/>
      </dsp:nvSpPr>
      <dsp:spPr>
        <a:xfrm>
          <a:off x="529838" y="2333496"/>
          <a:ext cx="784813" cy="7848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BFBDB-229C-4D5B-AF87-75E112239F9E}">
      <dsp:nvSpPr>
        <dsp:cNvPr id="0" name=""/>
        <dsp:cNvSpPr/>
      </dsp:nvSpPr>
      <dsp:spPr>
        <a:xfrm>
          <a:off x="1888764" y="2049340"/>
          <a:ext cx="3189512" cy="135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Believing the results of your own good reasoning</a:t>
          </a:r>
        </a:p>
      </dsp:txBody>
      <dsp:txXfrm>
        <a:off x="1888764" y="2049340"/>
        <a:ext cx="3189512" cy="1353126"/>
      </dsp:txXfrm>
    </dsp:sp>
    <dsp:sp modelId="{800E7824-E782-4764-A49A-D7B1CF20A13E}">
      <dsp:nvSpPr>
        <dsp:cNvPr id="0" name=""/>
        <dsp:cNvSpPr/>
      </dsp:nvSpPr>
      <dsp:spPr>
        <a:xfrm>
          <a:off x="5634025" y="2049340"/>
          <a:ext cx="1353126" cy="135312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590F5-AAA7-48D2-8C81-55DC1C087699}">
      <dsp:nvSpPr>
        <dsp:cNvPr id="0" name=""/>
        <dsp:cNvSpPr/>
      </dsp:nvSpPr>
      <dsp:spPr>
        <a:xfrm>
          <a:off x="5918181" y="2333496"/>
          <a:ext cx="784813" cy="7848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44A1E-685F-461D-923A-B1D5D8353FD8}">
      <dsp:nvSpPr>
        <dsp:cNvPr id="0" name=""/>
        <dsp:cNvSpPr/>
      </dsp:nvSpPr>
      <dsp:spPr>
        <a:xfrm>
          <a:off x="7277107" y="2049340"/>
          <a:ext cx="3189512" cy="135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Acting on the results of your reasoning</a:t>
          </a:r>
        </a:p>
      </dsp:txBody>
      <dsp:txXfrm>
        <a:off x="7277107" y="2049340"/>
        <a:ext cx="3189512" cy="1353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0FE4-F196-8048-AA02-28CBCD8C292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4FE79-9DC7-4540-AD76-BC048B7C7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1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A0FAB-F2D5-AD45-8E42-F950A1B562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3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2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4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18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2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4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2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4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979CD4-496D-D54D-8D03-51994A45D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869" y="1994264"/>
            <a:ext cx="6935872" cy="392275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Components of Critical Thinking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65552-2836-479F-8263-C5935664B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48" r="14195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5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ideachampions.com/weblogs/THIN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3505200" cy="49149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rtnl.files.wordpress.com/2007/01/thinker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3530600" cy="48831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298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tx1"/>
                </a:solidFill>
                <a:latin typeface="Century Gothic" charset="0"/>
              </a:rPr>
              <a:t>What is Critical Thinking?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73050">
              <a:spcBef>
                <a:spcPct val="0"/>
              </a:spcBef>
              <a:buNone/>
              <a:defRPr/>
            </a:pPr>
            <a:r>
              <a:rPr lang="en-US" sz="3600" dirty="0">
                <a:ea typeface="+mn-ea"/>
              </a:rPr>
              <a:t>	Reasoned, purposive, and reflective thinking used to make decisions, solve problems, and master concepts</a:t>
            </a:r>
          </a:p>
          <a:p>
            <a:pPr marL="273050">
              <a:spcBef>
                <a:spcPct val="0"/>
              </a:spcBef>
              <a:buNone/>
              <a:defRPr/>
            </a:pPr>
            <a:r>
              <a:rPr lang="en-US" sz="3600" dirty="0">
                <a:ea typeface="+mn-ea"/>
              </a:rPr>
              <a:t>	</a:t>
            </a:r>
          </a:p>
          <a:p>
            <a:pPr marL="273050">
              <a:spcBef>
                <a:spcPct val="0"/>
              </a:spcBef>
              <a:buNone/>
              <a:defRPr/>
            </a:pPr>
            <a:r>
              <a:rPr lang="en-US" sz="3600" dirty="0"/>
              <a:t> </a:t>
            </a:r>
            <a:r>
              <a:rPr lang="en-US" sz="3600" dirty="0">
                <a:ea typeface="+mn-ea"/>
              </a:rPr>
              <a:t>(Rudd, Baker, Hoover, 2000)</a:t>
            </a:r>
          </a:p>
          <a:p>
            <a:pPr marL="273050">
              <a:buFont typeface="Wingdings 2" pitchFamily="18" charset="2"/>
              <a:buChar char=""/>
              <a:defRPr/>
            </a:pPr>
            <a:endParaRPr lang="en-US" sz="36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8807273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F430E9F-3B61-4A75-9A34-1EF839CC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5A93CC3-99AA-471D-9142-5BD2235D6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D5A1EFF-2E6F-4210-A283-AF9BE5B07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4C9A7BB-4074-4704-B5B6-B526355DF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D5622E3-2C65-496F-9C3F-CBEE21924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1299548"/>
            <a:ext cx="1769035" cy="6955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4ED111D-3746-4B9C-AEE8-7AB83467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5AE1D3C-1EF9-4A89-B613-EE7B78910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9553" y="497395"/>
            <a:ext cx="10064376" cy="122975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>
                <a:ea typeface="+mj-ea"/>
              </a:rPr>
              <a:t>Clue 1 – It’s All About the Qs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DE80A3F-530A-4181-887F-9AAF6DCBF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-14436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701" name="Rectangl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113370"/>
              </p:ext>
            </p:extLst>
          </p:nvPr>
        </p:nvGraphicFramePr>
        <p:xfrm>
          <a:off x="818708" y="2552700"/>
          <a:ext cx="10712302" cy="350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8913799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838200" y="859536"/>
            <a:ext cx="7315200" cy="831152"/>
          </a:xfrm>
        </p:spPr>
        <p:txBody>
          <a:bodyPr/>
          <a:lstStyle/>
          <a:p>
            <a:r>
              <a:rPr lang="en-US" dirty="0"/>
              <a:t>Critical Thinking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6819" y="1797049"/>
            <a:ext cx="10515600" cy="420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Dispositions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Engagement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Cognitive Maturity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Innovativeness</a:t>
            </a:r>
          </a:p>
          <a:p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Styles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Engagement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Seeking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907419" y="1986765"/>
            <a:ext cx="3702050" cy="38345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i="1" dirty="0"/>
              <a:t>Skills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/>
              <a:t>Interpretation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/>
              <a:t>Analysis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/>
              <a:t>Evaluation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/>
              <a:t>Inference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/>
              <a:t>Explanation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/>
              <a:t>Self-Regulation</a:t>
            </a:r>
          </a:p>
          <a:p>
            <a:pPr>
              <a:spcBef>
                <a:spcPts val="0"/>
              </a:spcBef>
              <a:buFont typeface="Georgia" pitchFamily="18" charset="0"/>
              <a:buChar char="•"/>
              <a:defRPr/>
            </a:pPr>
            <a:endParaRPr lang="en-US" sz="2400" dirty="0"/>
          </a:p>
          <a:p>
            <a:pPr>
              <a:spcBef>
                <a:spcPts val="0"/>
              </a:spcBef>
              <a:buFont typeface="Georgia" pitchFamily="18" charset="0"/>
              <a:buChar char="•"/>
              <a:defRPr/>
            </a:pP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7980818" y="3781055"/>
            <a:ext cx="3702051" cy="1815882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/>
              <a:t>“How do I know what I think until I see what I say?” </a:t>
            </a:r>
            <a:br>
              <a:rPr lang="en-US" sz="2800" dirty="0"/>
            </a:br>
            <a:r>
              <a:rPr lang="en-US" sz="2800" dirty="0"/>
              <a:t>~E. M. Forster </a:t>
            </a:r>
          </a:p>
        </p:txBody>
      </p:sp>
    </p:spTree>
    <p:extLst>
      <p:ext uri="{BB962C8B-B14F-4D97-AF65-F5344CB8AC3E}">
        <p14:creationId xmlns:p14="http://schemas.microsoft.com/office/powerpoint/2010/main" val="4268795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41093" y="357809"/>
            <a:ext cx="4690872" cy="913212"/>
          </a:xfrm>
        </p:spPr>
        <p:txBody>
          <a:bodyPr>
            <a:normAutofit/>
          </a:bodyPr>
          <a:lstStyle/>
          <a:p>
            <a:r>
              <a:rPr lang="en-US" dirty="0"/>
              <a:t>Interpretation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241093" y="1325867"/>
            <a:ext cx="4690872" cy="1751537"/>
          </a:xfrm>
        </p:spPr>
        <p:txBody>
          <a:bodyPr>
            <a:normAutofit/>
          </a:bodyPr>
          <a:lstStyle/>
          <a:p>
            <a:r>
              <a:rPr lang="en-US" sz="1800" dirty="0"/>
              <a:t>Categorization</a:t>
            </a:r>
          </a:p>
          <a:p>
            <a:r>
              <a:rPr lang="en-US" sz="1800" dirty="0"/>
              <a:t>Clarifying meaning</a:t>
            </a:r>
          </a:p>
          <a:p>
            <a:r>
              <a:rPr lang="en-US" sz="1800" dirty="0"/>
              <a:t>Decoding significance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241094" y="2471574"/>
            <a:ext cx="3819675" cy="685800"/>
          </a:xfrm>
        </p:spPr>
        <p:txBody>
          <a:bodyPr>
            <a:normAutofit/>
          </a:bodyPr>
          <a:lstStyle/>
          <a:p>
            <a:r>
              <a:rPr lang="en-US" dirty="0"/>
              <a:t>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241094" y="3156388"/>
            <a:ext cx="3819675" cy="1785416"/>
          </a:xfrm>
        </p:spPr>
        <p:txBody>
          <a:bodyPr>
            <a:normAutofit/>
          </a:bodyPr>
          <a:lstStyle/>
          <a:p>
            <a:r>
              <a:rPr lang="en-US" sz="1800" dirty="0"/>
              <a:t>Examining ideas</a:t>
            </a:r>
          </a:p>
          <a:p>
            <a:r>
              <a:rPr lang="en-US" sz="1800" dirty="0"/>
              <a:t>Analyzing arguments</a:t>
            </a:r>
          </a:p>
          <a:p>
            <a:r>
              <a:rPr lang="en-US" sz="1800" dirty="0"/>
              <a:t>Analyzing assumptions</a:t>
            </a:r>
          </a:p>
          <a:p>
            <a:endParaRPr lang="en-US" sz="180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8026DC9-8FF0-C844-BF11-FD97284DA2B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100"/>
            <a:ext cx="3641612" cy="693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0000" dirty="0"/>
            </a:br>
            <a:r>
              <a:rPr lang="en-US" sz="10000" dirty="0">
                <a:solidFill>
                  <a:schemeClr val="tx1"/>
                </a:solidFill>
              </a:rPr>
              <a:t>CT Skills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00D835A-C1CC-7C4A-8003-D06DA1827A57}"/>
              </a:ext>
            </a:extLst>
          </p:cNvPr>
          <p:cNvSpPr txBox="1">
            <a:spLocks/>
          </p:cNvSpPr>
          <p:nvPr/>
        </p:nvSpPr>
        <p:spPr>
          <a:xfrm>
            <a:off x="4241094" y="4371744"/>
            <a:ext cx="22034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5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35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2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b="1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b="1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spc="3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EVALUATION</a:t>
            </a:r>
            <a:endParaRPr lang="en-US" sz="2000" spc="300" dirty="0">
              <a:solidFill>
                <a:schemeClr val="tx1"/>
              </a:solidFill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88E4CB31-D21D-F24B-A329-2D926D9790D7}"/>
              </a:ext>
            </a:extLst>
          </p:cNvPr>
          <p:cNvSpPr txBox="1">
            <a:spLocks noChangeArrowheads="1"/>
          </p:cNvSpPr>
          <p:nvPr/>
        </p:nvSpPr>
        <p:spPr>
          <a:xfrm>
            <a:off x="4241094" y="5027978"/>
            <a:ext cx="3026174" cy="289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2598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Assessing claims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Assessing arguments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Assigning value</a:t>
            </a:r>
          </a:p>
          <a:p>
            <a:pPr>
              <a:buClr>
                <a:schemeClr val="tx1"/>
              </a:buClr>
              <a:buSzPct val="100000"/>
            </a:pPr>
            <a:endParaRPr lang="en-US" sz="1800" dirty="0">
              <a:solidFill>
                <a:schemeClr val="tx1"/>
              </a:solidFill>
              <a:ea typeface="Century Gothic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2527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41093" y="357809"/>
            <a:ext cx="4690872" cy="913212"/>
          </a:xfrm>
        </p:spPr>
        <p:txBody>
          <a:bodyPr>
            <a:normAutofit/>
          </a:bodyPr>
          <a:lstStyle/>
          <a:p>
            <a:r>
              <a:rPr lang="en-US" dirty="0"/>
              <a:t>Interpretation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241093" y="1325867"/>
            <a:ext cx="4690872" cy="1751537"/>
          </a:xfrm>
        </p:spPr>
        <p:txBody>
          <a:bodyPr>
            <a:normAutofit/>
          </a:bodyPr>
          <a:lstStyle/>
          <a:p>
            <a:r>
              <a:rPr lang="en-US" sz="1800" dirty="0"/>
              <a:t>Categorization</a:t>
            </a:r>
          </a:p>
          <a:p>
            <a:r>
              <a:rPr lang="en-US" sz="1800" dirty="0"/>
              <a:t>Clarifying meaning</a:t>
            </a:r>
          </a:p>
          <a:p>
            <a:r>
              <a:rPr lang="en-US" sz="1800" dirty="0"/>
              <a:t>Decoding significance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241094" y="2471574"/>
            <a:ext cx="3819675" cy="685800"/>
          </a:xfrm>
        </p:spPr>
        <p:txBody>
          <a:bodyPr>
            <a:normAutofit/>
          </a:bodyPr>
          <a:lstStyle/>
          <a:p>
            <a:r>
              <a:rPr lang="en-US" dirty="0"/>
              <a:t>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241094" y="3156388"/>
            <a:ext cx="3819675" cy="1785416"/>
          </a:xfrm>
        </p:spPr>
        <p:txBody>
          <a:bodyPr>
            <a:normAutofit/>
          </a:bodyPr>
          <a:lstStyle/>
          <a:p>
            <a:r>
              <a:rPr lang="en-US" sz="1800" dirty="0"/>
              <a:t>Examining ideas</a:t>
            </a:r>
          </a:p>
          <a:p>
            <a:r>
              <a:rPr lang="en-US" sz="1800" dirty="0"/>
              <a:t>Analyzing arguments</a:t>
            </a:r>
          </a:p>
          <a:p>
            <a:r>
              <a:rPr lang="en-US" sz="1800" dirty="0"/>
              <a:t>Analyzing assumptions</a:t>
            </a:r>
          </a:p>
          <a:p>
            <a:endParaRPr lang="en-US" sz="1800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0ABC578D-F25E-C745-A547-5A38F91A4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268" y="1281780"/>
            <a:ext cx="2796010" cy="1015663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this?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Where does this information </a:t>
            </a:r>
            <a:r>
              <a:rPr lang="ja-JP" alt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“</a:t>
            </a:r>
            <a:r>
              <a:rPr lang="en-US" altLang="ja-JP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Fit?</a:t>
            </a:r>
            <a:r>
              <a:rPr lang="ja-JP" alt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”</a:t>
            </a:r>
            <a:endParaRPr lang="en-US" altLang="ja-JP" sz="1200" b="1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How does this relate to what I already know?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Why is this important?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1E849C0-7585-2847-AC11-79F0BBF2E32E}"/>
              </a:ext>
            </a:extLst>
          </p:cNvPr>
          <p:cNvSpPr txBox="1">
            <a:spLocks/>
          </p:cNvSpPr>
          <p:nvPr/>
        </p:nvSpPr>
        <p:spPr>
          <a:xfrm>
            <a:off x="4241094" y="4371744"/>
            <a:ext cx="22034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5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35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2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b="1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b="1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spc="3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EVALUATION</a:t>
            </a:r>
            <a:endParaRPr lang="en-US" sz="2000" spc="300" dirty="0">
              <a:solidFill>
                <a:schemeClr val="tx1"/>
              </a:solidFill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23DB65E-3619-A145-BE0B-C66D6858F510}"/>
              </a:ext>
            </a:extLst>
          </p:cNvPr>
          <p:cNvSpPr txBox="1">
            <a:spLocks noChangeArrowheads="1"/>
          </p:cNvSpPr>
          <p:nvPr/>
        </p:nvSpPr>
        <p:spPr>
          <a:xfrm>
            <a:off x="4241094" y="5027978"/>
            <a:ext cx="3026174" cy="289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2598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Assessing claims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Assessing arguments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Assigning value</a:t>
            </a:r>
          </a:p>
          <a:p>
            <a:pPr>
              <a:buClr>
                <a:schemeClr val="tx1"/>
              </a:buClr>
              <a:buSzPct val="100000"/>
            </a:pPr>
            <a:endParaRPr lang="en-US" sz="1800" dirty="0">
              <a:solidFill>
                <a:schemeClr val="tx1"/>
              </a:solidFill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ABA8D44-B00E-4248-9765-BE19153D1C1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100"/>
            <a:ext cx="3641612" cy="693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0000" dirty="0"/>
            </a:br>
            <a:r>
              <a:rPr lang="en-US" sz="10000" dirty="0">
                <a:solidFill>
                  <a:schemeClr val="tx1"/>
                </a:solidFill>
              </a:rPr>
              <a:t>CT Skills</a:t>
            </a:r>
          </a:p>
        </p:txBody>
      </p:sp>
    </p:spTree>
    <p:extLst>
      <p:ext uri="{BB962C8B-B14F-4D97-AF65-F5344CB8AC3E}">
        <p14:creationId xmlns:p14="http://schemas.microsoft.com/office/powerpoint/2010/main" val="254435189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41093" y="357809"/>
            <a:ext cx="4690872" cy="913212"/>
          </a:xfrm>
        </p:spPr>
        <p:txBody>
          <a:bodyPr>
            <a:normAutofit/>
          </a:bodyPr>
          <a:lstStyle/>
          <a:p>
            <a:r>
              <a:rPr lang="en-US" dirty="0"/>
              <a:t>Interpretation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241093" y="1325867"/>
            <a:ext cx="4690872" cy="1751537"/>
          </a:xfrm>
        </p:spPr>
        <p:txBody>
          <a:bodyPr>
            <a:normAutofit/>
          </a:bodyPr>
          <a:lstStyle/>
          <a:p>
            <a:r>
              <a:rPr lang="en-US" sz="1800" dirty="0"/>
              <a:t>Categorization</a:t>
            </a:r>
          </a:p>
          <a:p>
            <a:r>
              <a:rPr lang="en-US" sz="1800" dirty="0"/>
              <a:t>Clarifying meaning</a:t>
            </a:r>
          </a:p>
          <a:p>
            <a:r>
              <a:rPr lang="en-US" sz="1800" dirty="0"/>
              <a:t>Decoding significance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241094" y="2471574"/>
            <a:ext cx="3819675" cy="685800"/>
          </a:xfrm>
        </p:spPr>
        <p:txBody>
          <a:bodyPr>
            <a:normAutofit/>
          </a:bodyPr>
          <a:lstStyle/>
          <a:p>
            <a:r>
              <a:rPr lang="en-US" dirty="0"/>
              <a:t>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241094" y="3156388"/>
            <a:ext cx="3819675" cy="1785416"/>
          </a:xfrm>
        </p:spPr>
        <p:txBody>
          <a:bodyPr>
            <a:normAutofit/>
          </a:bodyPr>
          <a:lstStyle/>
          <a:p>
            <a:r>
              <a:rPr lang="en-US" sz="1800" dirty="0"/>
              <a:t>Examining ideas</a:t>
            </a:r>
          </a:p>
          <a:p>
            <a:r>
              <a:rPr lang="en-US" sz="1800" dirty="0"/>
              <a:t>Analyzing arguments</a:t>
            </a:r>
          </a:p>
          <a:p>
            <a:r>
              <a:rPr lang="en-US" sz="1800" dirty="0"/>
              <a:t>Analyzing assumptions</a:t>
            </a:r>
          </a:p>
          <a:p>
            <a:endParaRPr lang="en-US" sz="1800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28723BA-B2FD-B94A-A28B-72C8321CF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139" y="2813982"/>
            <a:ext cx="2420457" cy="1384995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the point?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the issue or position?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are the assumptions?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evidence or information supports the position?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the line of thinking?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0ABC578D-F25E-C745-A547-5A38F91A4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268" y="1281780"/>
            <a:ext cx="2796010" cy="1015663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this?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Where does this information </a:t>
            </a:r>
            <a:r>
              <a:rPr lang="ja-JP" alt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“</a:t>
            </a:r>
            <a:r>
              <a:rPr lang="en-US" altLang="ja-JP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Fit?</a:t>
            </a:r>
            <a:r>
              <a:rPr lang="ja-JP" alt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”</a:t>
            </a:r>
            <a:endParaRPr lang="en-US" altLang="ja-JP" sz="1200" b="1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How does this relate to what I already know?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Why is this important?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3B404AE-6A3D-6746-9230-6AEB4D25D256}"/>
              </a:ext>
            </a:extLst>
          </p:cNvPr>
          <p:cNvSpPr txBox="1">
            <a:spLocks/>
          </p:cNvSpPr>
          <p:nvPr/>
        </p:nvSpPr>
        <p:spPr>
          <a:xfrm>
            <a:off x="4241094" y="4371744"/>
            <a:ext cx="22034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5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35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2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b="1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b="1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spc="3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EVALUATION</a:t>
            </a:r>
            <a:endParaRPr lang="en-US" sz="2000" spc="300" dirty="0">
              <a:solidFill>
                <a:schemeClr val="tx1"/>
              </a:solidFill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820520AF-75F7-1A42-A1DD-35E014BCC750}"/>
              </a:ext>
            </a:extLst>
          </p:cNvPr>
          <p:cNvSpPr txBox="1">
            <a:spLocks noChangeArrowheads="1"/>
          </p:cNvSpPr>
          <p:nvPr/>
        </p:nvSpPr>
        <p:spPr>
          <a:xfrm>
            <a:off x="4241094" y="5027978"/>
            <a:ext cx="3026174" cy="289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2598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Assessing claims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Assessing arguments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Assigning value</a:t>
            </a:r>
          </a:p>
          <a:p>
            <a:pPr>
              <a:buClr>
                <a:schemeClr val="tx1"/>
              </a:buClr>
              <a:buSzPct val="100000"/>
            </a:pPr>
            <a:endParaRPr lang="en-US" sz="1800" dirty="0">
              <a:solidFill>
                <a:schemeClr val="tx1"/>
              </a:solidFill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F1EBE0F-05F5-7845-8F08-92FE51390D6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100"/>
            <a:ext cx="3641612" cy="693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0000" dirty="0"/>
            </a:br>
            <a:r>
              <a:rPr lang="en-US" sz="10000" dirty="0">
                <a:solidFill>
                  <a:schemeClr val="tx1"/>
                </a:solidFill>
              </a:rPr>
              <a:t>CT Skills</a:t>
            </a:r>
          </a:p>
        </p:txBody>
      </p:sp>
    </p:spTree>
    <p:extLst>
      <p:ext uri="{BB962C8B-B14F-4D97-AF65-F5344CB8AC3E}">
        <p14:creationId xmlns:p14="http://schemas.microsoft.com/office/powerpoint/2010/main" val="391691597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41093" y="357809"/>
            <a:ext cx="4690872" cy="913212"/>
          </a:xfrm>
        </p:spPr>
        <p:txBody>
          <a:bodyPr>
            <a:normAutofit/>
          </a:bodyPr>
          <a:lstStyle/>
          <a:p>
            <a:r>
              <a:rPr lang="en-US" dirty="0"/>
              <a:t>Interpretation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241093" y="1325867"/>
            <a:ext cx="4690872" cy="1751537"/>
          </a:xfrm>
        </p:spPr>
        <p:txBody>
          <a:bodyPr>
            <a:normAutofit/>
          </a:bodyPr>
          <a:lstStyle/>
          <a:p>
            <a:r>
              <a:rPr lang="en-US" sz="1800" dirty="0"/>
              <a:t>Categorization</a:t>
            </a:r>
          </a:p>
          <a:p>
            <a:r>
              <a:rPr lang="en-US" sz="1800" dirty="0"/>
              <a:t>Clarifying meaning</a:t>
            </a:r>
          </a:p>
          <a:p>
            <a:r>
              <a:rPr lang="en-US" sz="1800" dirty="0"/>
              <a:t>Decoding significance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241094" y="2471574"/>
            <a:ext cx="3819675" cy="685800"/>
          </a:xfrm>
        </p:spPr>
        <p:txBody>
          <a:bodyPr>
            <a:normAutofit/>
          </a:bodyPr>
          <a:lstStyle/>
          <a:p>
            <a:r>
              <a:rPr lang="en-US" dirty="0"/>
              <a:t>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241094" y="3156388"/>
            <a:ext cx="3819675" cy="1785416"/>
          </a:xfrm>
        </p:spPr>
        <p:txBody>
          <a:bodyPr>
            <a:normAutofit/>
          </a:bodyPr>
          <a:lstStyle/>
          <a:p>
            <a:r>
              <a:rPr lang="en-US" sz="1800" dirty="0"/>
              <a:t>Examining ideas</a:t>
            </a:r>
          </a:p>
          <a:p>
            <a:r>
              <a:rPr lang="en-US" sz="1800" dirty="0"/>
              <a:t>Analyzing arguments</a:t>
            </a:r>
          </a:p>
          <a:p>
            <a:r>
              <a:rPr lang="en-US" sz="1800" dirty="0"/>
              <a:t>Analyzing assumptions</a:t>
            </a:r>
          </a:p>
          <a:p>
            <a:endParaRPr lang="en-US" sz="1800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4241094" y="4371744"/>
            <a:ext cx="220348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5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35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2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b="1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None/>
              <a:defRPr sz="1200" b="1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spc="3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EVALUATION</a:t>
            </a:r>
            <a:endParaRPr lang="en-US" sz="2000" spc="300" dirty="0">
              <a:solidFill>
                <a:schemeClr val="tx1"/>
              </a:solidFill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241094" y="5027978"/>
            <a:ext cx="3026174" cy="289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2598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Assessing claims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Assessing arguments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  <a:ea typeface="Century Gothic" charset="0"/>
                <a:cs typeface="Arial" panose="020B0604020202020204" pitchFamily="34" charset="0"/>
              </a:rPr>
              <a:t>Assigning value</a:t>
            </a:r>
          </a:p>
          <a:p>
            <a:pPr>
              <a:buClr>
                <a:schemeClr val="tx1"/>
              </a:buClr>
              <a:buSzPct val="100000"/>
            </a:pPr>
            <a:endParaRPr lang="en-US" sz="1800" dirty="0">
              <a:solidFill>
                <a:schemeClr val="tx1"/>
              </a:solidFill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28723BA-B2FD-B94A-A28B-72C8321CF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139" y="2813982"/>
            <a:ext cx="2420457" cy="1384995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the point?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the issue or position?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are the assumptions?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evidence or information supports the position?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the line of thinking?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0ABC578D-F25E-C745-A547-5A38F91A4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268" y="1281780"/>
            <a:ext cx="2796010" cy="1015663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this?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Where does this information </a:t>
            </a:r>
            <a:r>
              <a:rPr lang="ja-JP" alt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“</a:t>
            </a:r>
            <a:r>
              <a:rPr lang="en-US" altLang="ja-JP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Fit?</a:t>
            </a:r>
            <a:r>
              <a:rPr lang="ja-JP" alt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”</a:t>
            </a:r>
            <a:endParaRPr lang="en-US" altLang="ja-JP" sz="1200" b="1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How does this relate to what I already know?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Why is this important?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523EABD-05F0-F44D-8E24-3AC16A5D0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139" y="4659875"/>
            <a:ext cx="2971800" cy="1384995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/>
                <a:cs typeface="Century Gothic"/>
              </a:rPr>
              <a:t>Clear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/>
                <a:cs typeface="Century Gothic"/>
              </a:rPr>
              <a:t>Accurate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/>
                <a:cs typeface="Century Gothic"/>
              </a:rPr>
              <a:t>Precise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/>
                <a:cs typeface="Century Gothic"/>
              </a:rPr>
              <a:t>Relevant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/>
                <a:cs typeface="Century Gothic"/>
              </a:rPr>
              <a:t>Depth 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/>
                <a:cs typeface="Century Gothic"/>
              </a:rPr>
              <a:t>Breadth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/>
                <a:cs typeface="Century Gothic"/>
              </a:rPr>
              <a:t>Logic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C03C1D2-A419-8047-9F92-1F2F24A53C7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100"/>
            <a:ext cx="3641612" cy="693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0000" dirty="0"/>
            </a:br>
            <a:r>
              <a:rPr lang="en-US" sz="10000" dirty="0">
                <a:solidFill>
                  <a:schemeClr val="tx1"/>
                </a:solidFill>
              </a:rPr>
              <a:t>CT Skills</a:t>
            </a:r>
          </a:p>
        </p:txBody>
      </p:sp>
    </p:spTree>
    <p:extLst>
      <p:ext uri="{BB962C8B-B14F-4D97-AF65-F5344CB8AC3E}">
        <p14:creationId xmlns:p14="http://schemas.microsoft.com/office/powerpoint/2010/main" val="321733652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21" y="236866"/>
            <a:ext cx="9983243" cy="651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21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idx="1"/>
          </p:nvPr>
        </p:nvSpPr>
        <p:spPr>
          <a:xfrm>
            <a:off x="4039994" y="1195042"/>
            <a:ext cx="5157787" cy="823912"/>
          </a:xfrm>
        </p:spPr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039994" y="2018954"/>
            <a:ext cx="5157787" cy="3684588"/>
          </a:xfrm>
        </p:spPr>
        <p:txBody>
          <a:bodyPr>
            <a:normAutofit/>
          </a:bodyPr>
          <a:lstStyle/>
          <a:p>
            <a:r>
              <a:rPr lang="en-US" sz="1800" dirty="0"/>
              <a:t>Stating results</a:t>
            </a:r>
          </a:p>
          <a:p>
            <a:r>
              <a:rPr lang="en-US" sz="1800" dirty="0"/>
              <a:t>Justifying procedures</a:t>
            </a:r>
          </a:p>
          <a:p>
            <a:r>
              <a:rPr lang="en-US" sz="1800" dirty="0"/>
              <a:t>Presenting arguments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7126356" y="3449292"/>
            <a:ext cx="5183188" cy="823912"/>
          </a:xfrm>
        </p:spPr>
        <p:txBody>
          <a:bodyPr/>
          <a:lstStyle/>
          <a:p>
            <a:r>
              <a:rPr lang="en-US" dirty="0"/>
              <a:t>Inference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7126356" y="4273204"/>
            <a:ext cx="5183188" cy="3684588"/>
          </a:xfrm>
        </p:spPr>
        <p:txBody>
          <a:bodyPr>
            <a:normAutofit/>
          </a:bodyPr>
          <a:lstStyle/>
          <a:p>
            <a:r>
              <a:rPr lang="en-US" sz="1800" dirty="0"/>
              <a:t>Finding alternatives</a:t>
            </a:r>
          </a:p>
          <a:p>
            <a:r>
              <a:rPr lang="en-US" sz="1800" dirty="0"/>
              <a:t>Drawing conclusions</a:t>
            </a:r>
          </a:p>
          <a:p>
            <a:r>
              <a:rPr lang="en-US" sz="1800" dirty="0"/>
              <a:t>Making recommendations</a:t>
            </a:r>
          </a:p>
          <a:p>
            <a:endParaRPr lang="en-US" sz="1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DA090A6-0A4B-4142-B46D-EDB7C31998F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100"/>
            <a:ext cx="3641612" cy="693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0000" dirty="0"/>
            </a:br>
            <a:r>
              <a:rPr lang="en-US" sz="10000" dirty="0">
                <a:solidFill>
                  <a:schemeClr val="tx1"/>
                </a:solidFill>
              </a:rPr>
              <a:t>CT Skills</a:t>
            </a:r>
          </a:p>
        </p:txBody>
      </p:sp>
    </p:spTree>
    <p:extLst>
      <p:ext uri="{BB962C8B-B14F-4D97-AF65-F5344CB8AC3E}">
        <p14:creationId xmlns:p14="http://schemas.microsoft.com/office/powerpoint/2010/main" val="2226470283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4A1A1-1375-CC4C-BA72-0DE701AF7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5A88C-38F5-7940-8C42-4165FED6D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Century Gothic" charset="0"/>
                <a:cs typeface="Century Gothic" charset="0"/>
              </a:rPr>
              <a:t>You will:</a:t>
            </a:r>
          </a:p>
          <a:p>
            <a:pPr lvl="1"/>
            <a:r>
              <a:rPr lang="en-US" sz="2400" dirty="0">
                <a:ea typeface="Century Gothic" charset="0"/>
                <a:cs typeface="Century Gothic" charset="0"/>
              </a:rPr>
              <a:t>Distinguish the nature of critical thinking from thinking</a:t>
            </a:r>
          </a:p>
          <a:p>
            <a:pPr lvl="1"/>
            <a:r>
              <a:rPr lang="en-US" sz="2400" dirty="0">
                <a:ea typeface="Century Gothic" charset="0"/>
                <a:cs typeface="Century Gothic" charset="0"/>
              </a:rPr>
              <a:t>Analyze components of critical thinking</a:t>
            </a:r>
          </a:p>
          <a:p>
            <a:pPr lvl="1"/>
            <a:r>
              <a:rPr lang="en-US" sz="2400" dirty="0">
                <a:ea typeface="Century Gothic" charset="0"/>
                <a:cs typeface="Century Gothic" charset="0"/>
              </a:rPr>
              <a:t>Think about how you can utilize thes</a:t>
            </a:r>
            <a:r>
              <a:rPr lang="en-US" sz="2400" dirty="0"/>
              <a:t>e tools to build your own capacity for CT</a:t>
            </a:r>
            <a:endParaRPr lang="en-US" sz="2400" dirty="0">
              <a:ea typeface="Century Gothic" charset="0"/>
              <a:cs typeface="Century Gothic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7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idx="1"/>
          </p:nvPr>
        </p:nvSpPr>
        <p:spPr>
          <a:xfrm>
            <a:off x="4039994" y="1195042"/>
            <a:ext cx="5157787" cy="823912"/>
          </a:xfrm>
        </p:spPr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039994" y="2018954"/>
            <a:ext cx="5157787" cy="3684588"/>
          </a:xfrm>
        </p:spPr>
        <p:txBody>
          <a:bodyPr>
            <a:normAutofit/>
          </a:bodyPr>
          <a:lstStyle/>
          <a:p>
            <a:r>
              <a:rPr lang="en-US" sz="1800" dirty="0"/>
              <a:t>Stating results</a:t>
            </a:r>
          </a:p>
          <a:p>
            <a:r>
              <a:rPr lang="en-US" sz="1800" dirty="0"/>
              <a:t>Justifying procedures</a:t>
            </a:r>
          </a:p>
          <a:p>
            <a:r>
              <a:rPr lang="en-US" sz="1800" dirty="0"/>
              <a:t>Presenting arguments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7126356" y="3449292"/>
            <a:ext cx="5183188" cy="823912"/>
          </a:xfrm>
        </p:spPr>
        <p:txBody>
          <a:bodyPr/>
          <a:lstStyle/>
          <a:p>
            <a:r>
              <a:rPr lang="en-US" dirty="0"/>
              <a:t>Inference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7126356" y="4273204"/>
            <a:ext cx="5183188" cy="3684588"/>
          </a:xfrm>
        </p:spPr>
        <p:txBody>
          <a:bodyPr>
            <a:normAutofit/>
          </a:bodyPr>
          <a:lstStyle/>
          <a:p>
            <a:r>
              <a:rPr lang="en-US" sz="1800" dirty="0"/>
              <a:t>Finding alternatives</a:t>
            </a:r>
          </a:p>
          <a:p>
            <a:r>
              <a:rPr lang="en-US" sz="1800" dirty="0"/>
              <a:t>Drawing conclusions</a:t>
            </a:r>
          </a:p>
          <a:p>
            <a:r>
              <a:rPr lang="en-US" sz="1800" dirty="0"/>
              <a:t>Making recommendations</a:t>
            </a:r>
          </a:p>
          <a:p>
            <a:endParaRPr lang="en-US" sz="1800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E0003D-7D1A-D04C-858B-430283E9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901" y="1613486"/>
            <a:ext cx="2633262" cy="1384995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State your position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Defend your position</a:t>
            </a:r>
          </a:p>
          <a:p>
            <a:pPr lvl="1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Support points with information and evidence</a:t>
            </a:r>
          </a:p>
          <a:p>
            <a:pPr lvl="1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Support points with valid assumptions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Re-state your position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7F54C6A-7544-BD4C-B871-52A50408EC2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100"/>
            <a:ext cx="3641612" cy="693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0000" dirty="0"/>
            </a:br>
            <a:r>
              <a:rPr lang="en-US" sz="10000" dirty="0">
                <a:solidFill>
                  <a:schemeClr val="tx1"/>
                </a:solidFill>
              </a:rPr>
              <a:t>CT Skills</a:t>
            </a:r>
          </a:p>
        </p:txBody>
      </p:sp>
    </p:spTree>
    <p:extLst>
      <p:ext uri="{BB962C8B-B14F-4D97-AF65-F5344CB8AC3E}">
        <p14:creationId xmlns:p14="http://schemas.microsoft.com/office/powerpoint/2010/main" val="145124127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idx="1"/>
          </p:nvPr>
        </p:nvSpPr>
        <p:spPr>
          <a:xfrm>
            <a:off x="4039994" y="1195042"/>
            <a:ext cx="5157787" cy="823912"/>
          </a:xfrm>
        </p:spPr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039994" y="2018954"/>
            <a:ext cx="5157787" cy="3684588"/>
          </a:xfrm>
        </p:spPr>
        <p:txBody>
          <a:bodyPr>
            <a:normAutofit/>
          </a:bodyPr>
          <a:lstStyle/>
          <a:p>
            <a:r>
              <a:rPr lang="en-US" sz="1800" dirty="0"/>
              <a:t>Stating results</a:t>
            </a:r>
          </a:p>
          <a:p>
            <a:r>
              <a:rPr lang="en-US" sz="1800" dirty="0"/>
              <a:t>Justifying procedures</a:t>
            </a:r>
          </a:p>
          <a:p>
            <a:r>
              <a:rPr lang="en-US" sz="1800" dirty="0"/>
              <a:t>Presenting arguments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7126356" y="3449292"/>
            <a:ext cx="5183188" cy="823912"/>
          </a:xfrm>
        </p:spPr>
        <p:txBody>
          <a:bodyPr/>
          <a:lstStyle/>
          <a:p>
            <a:r>
              <a:rPr lang="en-US" dirty="0"/>
              <a:t>Inference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7126356" y="4273204"/>
            <a:ext cx="5183188" cy="3684588"/>
          </a:xfrm>
        </p:spPr>
        <p:txBody>
          <a:bodyPr>
            <a:normAutofit/>
          </a:bodyPr>
          <a:lstStyle/>
          <a:p>
            <a:r>
              <a:rPr lang="en-US" sz="1800" dirty="0"/>
              <a:t>Finding alternatives</a:t>
            </a:r>
          </a:p>
          <a:p>
            <a:r>
              <a:rPr lang="en-US" sz="1800" dirty="0"/>
              <a:t>Drawing conclusions</a:t>
            </a:r>
          </a:p>
          <a:p>
            <a:r>
              <a:rPr lang="en-US" sz="1800" dirty="0"/>
              <a:t>Making recommendations</a:t>
            </a:r>
          </a:p>
          <a:p>
            <a:endParaRPr lang="en-US" sz="1800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E0003D-7D1A-D04C-858B-430283E9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901" y="1613486"/>
            <a:ext cx="2633262" cy="1384995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State your position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Defend your position</a:t>
            </a:r>
          </a:p>
          <a:p>
            <a:pPr lvl="1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Support points with information and evidence</a:t>
            </a:r>
          </a:p>
          <a:p>
            <a:pPr lvl="1"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Support points with valid assumptions</a:t>
            </a: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Re-state your position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6B11D0B-7704-534F-852F-F0A4AECD8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358" y="4024103"/>
            <a:ext cx="2714807" cy="1384995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Recognizing that problems have a range of solutions and that decisions fall along a range from better to worse.</a:t>
            </a:r>
          </a:p>
          <a:p>
            <a:pPr eaLnBrk="1" hangingPunct="1">
              <a:buFontTx/>
              <a:buChar char="•"/>
            </a:pPr>
            <a:endParaRPr lang="en-US" sz="1200" b="1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eaLnBrk="1" hangingPunct="1">
              <a:buFontTx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Project a range of potential consequences for alternatives.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ECD3F74-CCC3-0C4C-92E8-86B19FA133B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100"/>
            <a:ext cx="3641612" cy="693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0000" dirty="0"/>
            </a:br>
            <a:r>
              <a:rPr lang="en-US" sz="10000" dirty="0">
                <a:solidFill>
                  <a:schemeClr val="tx1"/>
                </a:solidFill>
              </a:rPr>
              <a:t>CT Skills</a:t>
            </a:r>
          </a:p>
        </p:txBody>
      </p:sp>
    </p:spTree>
    <p:extLst>
      <p:ext uri="{BB962C8B-B14F-4D97-AF65-F5344CB8AC3E}">
        <p14:creationId xmlns:p14="http://schemas.microsoft.com/office/powerpoint/2010/main" val="1568513938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27" y="220555"/>
            <a:ext cx="9619989" cy="641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91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4076701" y="1498411"/>
            <a:ext cx="4686299" cy="4301737"/>
          </a:xfrm>
        </p:spPr>
        <p:txBody>
          <a:bodyPr>
            <a:normAutofit/>
          </a:bodyPr>
          <a:lstStyle/>
          <a:p>
            <a:r>
              <a:rPr lang="en-US" sz="2000" dirty="0"/>
              <a:t>Self examination: Stopping to ask yourself important questions about your beliefs</a:t>
            </a:r>
          </a:p>
          <a:p>
            <a:r>
              <a:rPr lang="en-US" sz="2000" dirty="0"/>
              <a:t>Self correction: Changing your beliefs if it is warranted</a:t>
            </a:r>
          </a:p>
          <a:p>
            <a:endParaRPr lang="en-US" sz="2000" dirty="0"/>
          </a:p>
        </p:txBody>
      </p:sp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906294"/>
            <a:ext cx="4114800" cy="685800"/>
          </a:xfrm>
        </p:spPr>
        <p:txBody>
          <a:bodyPr>
            <a:normAutofit/>
          </a:bodyPr>
          <a:lstStyle/>
          <a:p>
            <a:pPr algn="l"/>
            <a:r>
              <a:rPr lang="en-US" sz="2400" i="0" spc="300" dirty="0">
                <a:solidFill>
                  <a:schemeClr val="tx1"/>
                </a:solidFill>
                <a:latin typeface="+mn-lt"/>
              </a:rPr>
              <a:t>Self-Regulation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6A290E2-8BE5-9445-AA29-2ABB25F233E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100"/>
            <a:ext cx="3641612" cy="693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0000" dirty="0"/>
            </a:br>
            <a:r>
              <a:rPr lang="en-US" sz="10000" dirty="0">
                <a:solidFill>
                  <a:schemeClr val="tx1"/>
                </a:solidFill>
              </a:rPr>
              <a:t>CT Skills</a:t>
            </a:r>
          </a:p>
        </p:txBody>
      </p:sp>
    </p:spTree>
    <p:extLst>
      <p:ext uri="{BB962C8B-B14F-4D97-AF65-F5344CB8AC3E}">
        <p14:creationId xmlns:p14="http://schemas.microsoft.com/office/powerpoint/2010/main" val="3598660244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4076701" y="1498411"/>
            <a:ext cx="4686299" cy="4301737"/>
          </a:xfrm>
        </p:spPr>
        <p:txBody>
          <a:bodyPr>
            <a:normAutofit/>
          </a:bodyPr>
          <a:lstStyle/>
          <a:p>
            <a:r>
              <a:rPr lang="en-US" sz="2000" dirty="0"/>
              <a:t>Self examination: Stopping to ask yourself important questions about your beliefs</a:t>
            </a:r>
          </a:p>
          <a:p>
            <a:r>
              <a:rPr lang="en-US" sz="2000" dirty="0"/>
              <a:t>Self correction: Changing your beliefs if it is warranted</a:t>
            </a:r>
          </a:p>
          <a:p>
            <a:endParaRPr lang="en-US" sz="2000" dirty="0"/>
          </a:p>
        </p:txBody>
      </p:sp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906294"/>
            <a:ext cx="4114800" cy="685800"/>
          </a:xfrm>
        </p:spPr>
        <p:txBody>
          <a:bodyPr>
            <a:normAutofit/>
          </a:bodyPr>
          <a:lstStyle/>
          <a:p>
            <a:pPr algn="l"/>
            <a:r>
              <a:rPr lang="en-US" sz="2400" i="0" spc="300" dirty="0">
                <a:solidFill>
                  <a:schemeClr val="tx1"/>
                </a:solidFill>
                <a:latin typeface="+mn-lt"/>
              </a:rPr>
              <a:t>Self-Regulation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A0BAF8-C874-8340-9925-7723F6882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045" y="2937826"/>
            <a:ext cx="5041060" cy="2862322"/>
          </a:xfrm>
          <a:prstGeom prst="rect">
            <a:avLst/>
          </a:prstGeom>
          <a:solidFill>
            <a:srgbClr val="FF7E7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is my belief?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Why do I believe this to be true?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What evidence of information do I have?</a:t>
            </a:r>
          </a:p>
          <a:p>
            <a:pPr eaLnBrk="1" hangingPunct="1"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Can I justify my belief with evidence and information?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If yes, continue to hold this belief.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If no, question my belief and search for more information.</a:t>
            </a:r>
          </a:p>
          <a:p>
            <a:pPr eaLnBrk="1" hangingPunct="1"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 may need to change what I believe…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7A3CFB8-2947-F242-AD5C-2BF39F3643B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8100"/>
            <a:ext cx="3641612" cy="693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0000" dirty="0"/>
            </a:br>
            <a:r>
              <a:rPr lang="en-US" sz="10000" dirty="0">
                <a:solidFill>
                  <a:schemeClr val="tx1"/>
                </a:solidFill>
              </a:rPr>
              <a:t>CT Skills</a:t>
            </a:r>
          </a:p>
        </p:txBody>
      </p:sp>
    </p:spTree>
    <p:extLst>
      <p:ext uri="{BB962C8B-B14F-4D97-AF65-F5344CB8AC3E}">
        <p14:creationId xmlns:p14="http://schemas.microsoft.com/office/powerpoint/2010/main" val="3942094514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56D9F-B3DE-5645-A362-F9E69CE6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19193"/>
            <a:ext cx="4953000" cy="1382156"/>
          </a:xfrm>
        </p:spPr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943B3-695D-E24B-8F4A-F3CE2D04B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495346"/>
            <a:ext cx="5186363" cy="4024424"/>
          </a:xfrm>
        </p:spPr>
        <p:txBody>
          <a:bodyPr/>
          <a:lstStyle/>
          <a:p>
            <a:r>
              <a:rPr lang="en-US" dirty="0"/>
              <a:t>Dispositions, Styles, and Skills are are necessarily to build capacity for CT</a:t>
            </a:r>
          </a:p>
          <a:p>
            <a:r>
              <a:rPr lang="en-US" dirty="0"/>
              <a:t>There are LOTS of different ways to sort out CT and what is important</a:t>
            </a:r>
          </a:p>
          <a:p>
            <a:r>
              <a:rPr lang="en-US" dirty="0"/>
              <a:t>Use tools that you are comfortable using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Bow PNG images free download, bow PNG">
            <a:extLst>
              <a:ext uri="{FF2B5EF4-FFF2-40B4-BE49-F238E27FC236}">
                <a16:creationId xmlns:a16="http://schemas.microsoft.com/office/drawing/2014/main" id="{91478773-E764-6945-BF61-8D8359576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-328612"/>
            <a:ext cx="837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92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F0DFA-E643-CB46-A474-BC767889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en-US" dirty="0"/>
              <a:t>The Mind and Training</a:t>
            </a:r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E96B749D-F97D-4534-BAC4-7FCB87AD7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34" r="21643" b="2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3E572-06F5-9647-A78E-483B2B8D7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r>
              <a:rPr lang="en-US" sz="3200" dirty="0"/>
              <a:t>The best mind training recognizes natural tendencies and learns to discriminate between what is good and what is not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B8806C9-C3B2-7C4D-A027-1B1770D7CD48}"/>
              </a:ext>
            </a:extLst>
          </p:cNvPr>
          <p:cNvSpPr/>
          <p:nvPr/>
        </p:nvSpPr>
        <p:spPr>
          <a:xfrm>
            <a:off x="5204801" y="5892947"/>
            <a:ext cx="612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cs typeface="Century Gothic"/>
              </a:rPr>
              <a:t>“A man who does not think for himself does not think at all.”		~Oscar Wilde</a:t>
            </a:r>
          </a:p>
        </p:txBody>
      </p:sp>
    </p:spTree>
    <p:extLst>
      <p:ext uri="{BB962C8B-B14F-4D97-AF65-F5344CB8AC3E}">
        <p14:creationId xmlns:p14="http://schemas.microsoft.com/office/powerpoint/2010/main" val="3319620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8C1E2-1CE8-7341-978E-A0D988EA0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 Natural 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C2129-87DF-2844-9DFB-4EE2ACF52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Funds of material in which to draw upon</a:t>
            </a:r>
          </a:p>
          <a:p>
            <a:pPr lvl="1"/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Previous experiences, “stored” information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Promptness, Flexibility, and Fertility</a:t>
            </a:r>
          </a:p>
          <a:p>
            <a:pPr lvl="1"/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Quick alternatives which can develop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Order and appropriateness</a:t>
            </a:r>
          </a:p>
          <a:p>
            <a:pPr lvl="1"/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Fitting pieces together in a relevant and timely manner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3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2E0E-4B28-574E-9B3B-C2F5F5E7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Thinking?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7833B-34D9-564E-89AC-2DC7033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/>
              <a:t>“</a:t>
            </a:r>
            <a:r>
              <a:rPr lang="en-US" sz="2800" dirty="0"/>
              <a:t>Thinking is any mental activity that helps formulate or solve a problem, make a decision, or fulfill a desire to understand. It is a search for answers, a reaching for meaning”</a:t>
            </a:r>
            <a:r>
              <a:rPr lang="en-US" altLang="ja-JP" sz="2800" dirty="0"/>
              <a:t> (</a:t>
            </a:r>
            <a:r>
              <a:rPr lang="en-US" altLang="ja-JP" sz="2800" dirty="0" err="1"/>
              <a:t>Ruggerio</a:t>
            </a:r>
            <a:r>
              <a:rPr lang="en-US" altLang="ja-JP" sz="2800" dirty="0"/>
              <a:t>)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E2D7CE-09EF-F14E-A045-F4205EFAF1A3}"/>
              </a:ext>
            </a:extLst>
          </p:cNvPr>
          <p:cNvSpPr/>
          <p:nvPr/>
        </p:nvSpPr>
        <p:spPr>
          <a:xfrm>
            <a:off x="8816813" y="5601324"/>
            <a:ext cx="337518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cs typeface="Century Gothic"/>
              </a:rPr>
              <a:t>“What we think, we become.”</a:t>
            </a:r>
          </a:p>
          <a:p>
            <a:pPr>
              <a:spcAft>
                <a:spcPts val="600"/>
              </a:spcAft>
            </a:pPr>
            <a:r>
              <a:rPr lang="en-US" dirty="0">
                <a:cs typeface="Century Gothic"/>
              </a:rPr>
              <a:t>~Buddha</a:t>
            </a:r>
          </a:p>
        </p:txBody>
      </p:sp>
    </p:spTree>
    <p:extLst>
      <p:ext uri="{BB962C8B-B14F-4D97-AF65-F5344CB8AC3E}">
        <p14:creationId xmlns:p14="http://schemas.microsoft.com/office/powerpoint/2010/main" val="2172430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010" r="1600"/>
          <a:stretch/>
        </p:blipFill>
        <p:spPr>
          <a:xfrm>
            <a:off x="2253086" y="960214"/>
            <a:ext cx="4231386" cy="4919472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6264" y="795528"/>
            <a:ext cx="3092804" cy="1433323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Intellectual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4362" y="2338389"/>
            <a:ext cx="3074706" cy="3678237"/>
          </a:xfrm>
        </p:spPr>
        <p:txBody>
          <a:bodyPr>
            <a:normAutofit lnSpcReduction="10000"/>
          </a:bodyPr>
          <a:lstStyle/>
          <a:p>
            <a:pPr>
              <a:buClr>
                <a:srgbClr val="FDA620"/>
              </a:buClr>
            </a:pPr>
            <a:r>
              <a:rPr lang="en-US"/>
              <a:t>Humility</a:t>
            </a:r>
          </a:p>
          <a:p>
            <a:pPr>
              <a:buClr>
                <a:srgbClr val="FDA620"/>
              </a:buClr>
            </a:pPr>
            <a:r>
              <a:rPr lang="en-US"/>
              <a:t>Courage</a:t>
            </a:r>
          </a:p>
          <a:p>
            <a:pPr>
              <a:buClr>
                <a:srgbClr val="FDA620"/>
              </a:buClr>
            </a:pPr>
            <a:r>
              <a:rPr lang="en-US"/>
              <a:t>Empathy</a:t>
            </a:r>
          </a:p>
          <a:p>
            <a:pPr>
              <a:buClr>
                <a:srgbClr val="FDA620"/>
              </a:buClr>
            </a:pPr>
            <a:r>
              <a:rPr lang="en-US"/>
              <a:t>Autonomy</a:t>
            </a:r>
          </a:p>
          <a:p>
            <a:pPr>
              <a:buClr>
                <a:srgbClr val="FDA620"/>
              </a:buClr>
            </a:pPr>
            <a:r>
              <a:rPr lang="en-US"/>
              <a:t>Integrity</a:t>
            </a:r>
          </a:p>
          <a:p>
            <a:pPr>
              <a:buClr>
                <a:srgbClr val="FDA620"/>
              </a:buClr>
            </a:pPr>
            <a:r>
              <a:rPr lang="en-US"/>
              <a:t>Perseverance</a:t>
            </a:r>
          </a:p>
          <a:p>
            <a:pPr>
              <a:buClr>
                <a:srgbClr val="FDA620"/>
              </a:buClr>
            </a:pPr>
            <a:r>
              <a:rPr lang="en-US"/>
              <a:t>Confidence in Reason</a:t>
            </a:r>
          </a:p>
          <a:p>
            <a:pPr>
              <a:buClr>
                <a:srgbClr val="FDA620"/>
              </a:buClr>
            </a:pPr>
            <a:r>
              <a:rPr lang="en-US"/>
              <a:t>Fair Mindedness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2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1C50-47CE-DA47-904F-A7389D552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Tomato, </a:t>
            </a:r>
            <a:r>
              <a:rPr lang="en-US" dirty="0" err="1"/>
              <a:t>Tamato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37A62-52AB-5C49-8565-3A61D63AE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3400425" cy="4024424"/>
          </a:xfrm>
        </p:spPr>
        <p:txBody>
          <a:bodyPr/>
          <a:lstStyle/>
          <a:p>
            <a:r>
              <a:rPr lang="en-US" dirty="0"/>
              <a:t>Inquisitiveness </a:t>
            </a:r>
          </a:p>
          <a:p>
            <a:r>
              <a:rPr lang="en-US" dirty="0"/>
              <a:t>Open-mindedness</a:t>
            </a:r>
          </a:p>
          <a:p>
            <a:r>
              <a:rPr lang="en-US" dirty="0"/>
              <a:t>Systematicity</a:t>
            </a:r>
          </a:p>
          <a:p>
            <a:r>
              <a:rPr lang="en-US" dirty="0"/>
              <a:t>Analyticity</a:t>
            </a:r>
          </a:p>
          <a:p>
            <a:r>
              <a:rPr lang="en-US" dirty="0"/>
              <a:t>Truth-Seeking</a:t>
            </a:r>
          </a:p>
          <a:p>
            <a:r>
              <a:rPr lang="en-US" dirty="0"/>
              <a:t>Self-Confidence</a:t>
            </a:r>
          </a:p>
          <a:p>
            <a:r>
              <a:rPr lang="en-US" dirty="0"/>
              <a:t>Maturity</a:t>
            </a:r>
          </a:p>
          <a:p>
            <a:endParaRPr lang="en-US" dirty="0"/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5B39C115-29DD-354A-B809-47B022E1EDE5}"/>
              </a:ext>
            </a:extLst>
          </p:cNvPr>
          <p:cNvSpPr/>
          <p:nvPr/>
        </p:nvSpPr>
        <p:spPr>
          <a:xfrm>
            <a:off x="4395787" y="2800350"/>
            <a:ext cx="3400425" cy="9858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CC20B0-E5B2-7548-82D2-AC5AECA6AC19}"/>
              </a:ext>
            </a:extLst>
          </p:cNvPr>
          <p:cNvSpPr txBox="1">
            <a:spLocks/>
          </p:cNvSpPr>
          <p:nvPr/>
        </p:nvSpPr>
        <p:spPr>
          <a:xfrm>
            <a:off x="8124825" y="2009554"/>
            <a:ext cx="3400425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Intellectual humility</a:t>
            </a:r>
          </a:p>
          <a:p>
            <a:r>
              <a:rPr lang="en-US" dirty="0"/>
              <a:t>Intellectual courage</a:t>
            </a:r>
          </a:p>
          <a:p>
            <a:r>
              <a:rPr lang="en-US" dirty="0"/>
              <a:t>Intellectual empathy</a:t>
            </a:r>
          </a:p>
          <a:p>
            <a:r>
              <a:rPr lang="en-US" dirty="0"/>
              <a:t>Intellectual integrity</a:t>
            </a:r>
          </a:p>
          <a:p>
            <a:r>
              <a:rPr lang="en-US" dirty="0"/>
              <a:t>Intellectual perseverance</a:t>
            </a:r>
          </a:p>
          <a:p>
            <a:r>
              <a:rPr lang="en-US" dirty="0"/>
              <a:t>Faith in reason</a:t>
            </a:r>
          </a:p>
          <a:p>
            <a:r>
              <a:rPr lang="en-US" dirty="0"/>
              <a:t>Fairmindedness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6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488" y="533400"/>
            <a:ext cx="4493885" cy="36142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Becoming a Critic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562" y="533400"/>
            <a:ext cx="526999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/>
                <a:cs typeface="Century Gothic"/>
              </a:rPr>
              <a:t>What does it mean to be a critical thinker?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26497525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RightStep">
      <a:dk1>
        <a:srgbClr val="000000"/>
      </a:dk1>
      <a:lt1>
        <a:srgbClr val="FFFFFF"/>
      </a:lt1>
      <a:dk2>
        <a:srgbClr val="1A212F"/>
      </a:dk2>
      <a:lt2>
        <a:srgbClr val="F1F0F3"/>
      </a:lt2>
      <a:accent1>
        <a:srgbClr val="8FAB1E"/>
      </a:accent1>
      <a:accent2>
        <a:srgbClr val="50B414"/>
      </a:accent2>
      <a:accent3>
        <a:srgbClr val="21B927"/>
      </a:accent3>
      <a:accent4>
        <a:srgbClr val="14B85E"/>
      </a:accent4>
      <a:accent5>
        <a:srgbClr val="20B4A1"/>
      </a:accent5>
      <a:accent6>
        <a:srgbClr val="179ED5"/>
      </a:accent6>
      <a:hlink>
        <a:srgbClr val="6F59C7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848</Words>
  <Application>Microsoft Macintosh PowerPoint</Application>
  <PresentationFormat>Widescreen</PresentationFormat>
  <Paragraphs>213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Century Gothic</vt:lpstr>
      <vt:lpstr>Georgia</vt:lpstr>
      <vt:lpstr>Univers Condensed Light</vt:lpstr>
      <vt:lpstr>Walbaum Display Light</vt:lpstr>
      <vt:lpstr>Wingdings 2</vt:lpstr>
      <vt:lpstr>AngleLinesVTI</vt:lpstr>
      <vt:lpstr>Components of Critical Thinking</vt:lpstr>
      <vt:lpstr>Today’s Agenda</vt:lpstr>
      <vt:lpstr>The Mind and Training</vt:lpstr>
      <vt:lpstr>The Natural Resources</vt:lpstr>
      <vt:lpstr>What is Thinking?</vt:lpstr>
      <vt:lpstr>Intellectual Traits</vt:lpstr>
      <vt:lpstr>Tomato, Tamato…</vt:lpstr>
      <vt:lpstr>Becoming a Critic</vt:lpstr>
      <vt:lpstr>What does it mean to be a critical thinker?</vt:lpstr>
      <vt:lpstr>PowerPoint Presentation</vt:lpstr>
      <vt:lpstr>What is Critical Thinking?</vt:lpstr>
      <vt:lpstr>Clue 1 – It’s All About the Qs</vt:lpstr>
      <vt:lpstr>Critical Thinking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Self-Regulation</vt:lpstr>
      <vt:lpstr>Self-Regulation</vt:lpstr>
      <vt:lpstr>Putting it together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Components of Critical Thinking</dc:title>
  <dc:creator>Stedman,Nicole LaMee Perez</dc:creator>
  <cp:lastModifiedBy>Stedman,Nicole LaMee Perez</cp:lastModifiedBy>
  <cp:revision>13</cp:revision>
  <dcterms:created xsi:type="dcterms:W3CDTF">2021-02-22T21:17:15Z</dcterms:created>
  <dcterms:modified xsi:type="dcterms:W3CDTF">2023-03-27T14:31:26Z</dcterms:modified>
</cp:coreProperties>
</file>