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69" r:id="rId2"/>
    <p:sldId id="270" r:id="rId3"/>
    <p:sldId id="259" r:id="rId4"/>
    <p:sldId id="276" r:id="rId5"/>
    <p:sldId id="278" r:id="rId6"/>
    <p:sldId id="277" r:id="rId7"/>
    <p:sldId id="312" r:id="rId8"/>
    <p:sldId id="311" r:id="rId9"/>
    <p:sldId id="299" r:id="rId10"/>
    <p:sldId id="271" r:id="rId11"/>
    <p:sldId id="281" r:id="rId12"/>
    <p:sldId id="308" r:id="rId13"/>
    <p:sldId id="282" r:id="rId14"/>
    <p:sldId id="307" r:id="rId15"/>
    <p:sldId id="283" r:id="rId16"/>
    <p:sldId id="284" r:id="rId17"/>
    <p:sldId id="285" r:id="rId18"/>
    <p:sldId id="302" r:id="rId19"/>
    <p:sldId id="286" r:id="rId20"/>
    <p:sldId id="306" r:id="rId21"/>
    <p:sldId id="287" r:id="rId22"/>
    <p:sldId id="301" r:id="rId23"/>
    <p:sldId id="288" r:id="rId24"/>
    <p:sldId id="289" r:id="rId25"/>
    <p:sldId id="303" r:id="rId26"/>
    <p:sldId id="290" r:id="rId27"/>
    <p:sldId id="304" r:id="rId28"/>
    <p:sldId id="291" r:id="rId29"/>
    <p:sldId id="305" r:id="rId30"/>
    <p:sldId id="292" r:id="rId31"/>
    <p:sldId id="293" r:id="rId32"/>
    <p:sldId id="294" r:id="rId33"/>
    <p:sldId id="309" r:id="rId34"/>
    <p:sldId id="295" r:id="rId35"/>
    <p:sldId id="296" r:id="rId36"/>
    <p:sldId id="297" r:id="rId37"/>
    <p:sldId id="298" r:id="rId38"/>
    <p:sldId id="300" r:id="rId39"/>
    <p:sldId id="272" r:id="rId40"/>
    <p:sldId id="310" r:id="rId41"/>
    <p:sldId id="25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1A5"/>
    <a:srgbClr val="F37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0"/>
    <p:restoredTop sz="94650"/>
  </p:normalViewPr>
  <p:slideViewPr>
    <p:cSldViewPr snapToGrid="0" snapToObjects="1">
      <p:cViewPr varScale="1">
        <p:scale>
          <a:sx n="108" d="100"/>
          <a:sy n="108" d="100"/>
        </p:scale>
        <p:origin x="15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BC2E7-7EF3-AA42-8E34-11D1AB0DB1E2}" type="datetimeFigureOut">
              <a:rPr lang="en-US" smtClean="0"/>
              <a:t>9/14/2022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6CD99-D899-354E-B09E-60AE4B35F842}" type="slidenum">
              <a:rPr lang="en-US" smtClean="0"/>
              <a:t>‹#›</a:t>
            </a:fld>
            <a:endParaRPr lang="en-US"/>
          </a:p>
        </p:txBody>
      </p:sp>
    </p:spTree>
    <p:extLst>
      <p:ext uri="{BB962C8B-B14F-4D97-AF65-F5344CB8AC3E}">
        <p14:creationId xmlns:p14="http://schemas.microsoft.com/office/powerpoint/2010/main" val="200676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10</a:t>
            </a:fld>
            <a:endParaRPr lang="en-US"/>
          </a:p>
        </p:txBody>
      </p:sp>
    </p:spTree>
    <p:extLst>
      <p:ext uri="{BB962C8B-B14F-4D97-AF65-F5344CB8AC3E}">
        <p14:creationId xmlns:p14="http://schemas.microsoft.com/office/powerpoint/2010/main" val="172694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90184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70500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6509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28639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F630C-3D26-3945-B70F-74B92AAB63CC}"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87829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AF630C-3D26-3945-B70F-74B92AAB63CC}"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89561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AF630C-3D26-3945-B70F-74B92AAB63CC}"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68814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AF630C-3D26-3945-B70F-74B92AAB63CC}"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379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F630C-3D26-3945-B70F-74B92AAB63CC}"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78342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F630C-3D26-3945-B70F-74B92AAB63CC}"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59938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F630C-3D26-3945-B70F-74B92AAB63CC}"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83049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F630C-3D26-3945-B70F-74B92AAB63CC}" type="datetimeFigureOut">
              <a:rPr lang="en-US" smtClean="0"/>
              <a:t>9/14/2022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CB9C3-2961-A14E-B18F-BA1DAA67F296}" type="slidenum">
              <a:rPr lang="en-US" smtClean="0"/>
              <a:t>‹#›</a:t>
            </a:fld>
            <a:endParaRPr lang="en-US"/>
          </a:p>
        </p:txBody>
      </p:sp>
    </p:spTree>
    <p:extLst>
      <p:ext uri="{BB962C8B-B14F-4D97-AF65-F5344CB8AC3E}">
        <p14:creationId xmlns:p14="http://schemas.microsoft.com/office/powerpoint/2010/main" val="1463311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884" y="0"/>
            <a:ext cx="12198349" cy="6858000"/>
          </a:xfrm>
          <a:prstGeom prst="rect">
            <a:avLst/>
          </a:prstGeom>
        </p:spPr>
      </p:pic>
      <p:sp>
        <p:nvSpPr>
          <p:cNvPr id="9" name="TextBox 8"/>
          <p:cNvSpPr txBox="1"/>
          <p:nvPr/>
        </p:nvSpPr>
        <p:spPr>
          <a:xfrm>
            <a:off x="351692" y="1018131"/>
            <a:ext cx="10348547" cy="2862322"/>
          </a:xfrm>
          <a:prstGeom prst="rect">
            <a:avLst/>
          </a:prstGeom>
          <a:noFill/>
        </p:spPr>
        <p:txBody>
          <a:bodyPr wrap="square" rtlCol="0">
            <a:spAutoFit/>
          </a:bodyPr>
          <a:lstStyle/>
          <a:p>
            <a:r>
              <a:rPr lang="en-US" sz="6000" b="1" dirty="0">
                <a:solidFill>
                  <a:schemeClr val="bg1"/>
                </a:solidFill>
                <a:latin typeface="Gentona SemiBold" charset="0"/>
                <a:ea typeface="Gentona SemiBold" charset="0"/>
                <a:cs typeface="Gentona SemiBold" charset="0"/>
              </a:rPr>
              <a:t>How to Ace Zoom Interviews For Faculty Positions</a:t>
            </a:r>
          </a:p>
        </p:txBody>
      </p:sp>
      <p:sp>
        <p:nvSpPr>
          <p:cNvPr id="10" name="TextBox 9"/>
          <p:cNvSpPr txBox="1"/>
          <p:nvPr/>
        </p:nvSpPr>
        <p:spPr>
          <a:xfrm>
            <a:off x="351692" y="4178488"/>
            <a:ext cx="5442438" cy="707886"/>
          </a:xfrm>
          <a:prstGeom prst="rect">
            <a:avLst/>
          </a:prstGeom>
          <a:noFill/>
        </p:spPr>
        <p:txBody>
          <a:bodyPr wrap="square" rtlCol="0">
            <a:spAutoFit/>
          </a:bodyPr>
          <a:lstStyle/>
          <a:p>
            <a:r>
              <a:rPr lang="en-US" sz="2000" b="1" dirty="0">
                <a:solidFill>
                  <a:schemeClr val="bg1"/>
                </a:solidFill>
                <a:latin typeface="Gentona SemiBold" charset="0"/>
                <a:ea typeface="Gentona SemiBold" charset="0"/>
                <a:cs typeface="Gentona SemiBold" charset="0"/>
              </a:rPr>
              <a:t>Strategies and Tips on Answering Typically Asked Faculty Interview Questions </a:t>
            </a:r>
          </a:p>
        </p:txBody>
      </p:sp>
      <p:sp>
        <p:nvSpPr>
          <p:cNvPr id="11" name="TextBox 10"/>
          <p:cNvSpPr txBox="1"/>
          <p:nvPr/>
        </p:nvSpPr>
        <p:spPr>
          <a:xfrm>
            <a:off x="641839" y="5608517"/>
            <a:ext cx="5591908" cy="1015663"/>
          </a:xfrm>
          <a:prstGeom prst="rect">
            <a:avLst/>
          </a:prstGeom>
          <a:noFill/>
        </p:spPr>
        <p:txBody>
          <a:bodyPr wrap="square" rtlCol="0">
            <a:spAutoFit/>
          </a:bodyPr>
          <a:lstStyle/>
          <a:p>
            <a:r>
              <a:rPr lang="en-US" sz="2000" b="1" dirty="0">
                <a:solidFill>
                  <a:schemeClr val="bg1"/>
                </a:solidFill>
                <a:latin typeface="Gentona SemiBold" charset="0"/>
                <a:ea typeface="Gentona SemiBold" charset="0"/>
                <a:cs typeface="Gentona SemiBold" charset="0"/>
              </a:rPr>
              <a:t>UF Graduate School - September 14, 2022</a:t>
            </a:r>
          </a:p>
          <a:p>
            <a:r>
              <a:rPr lang="en-US" sz="2000" b="1" dirty="0">
                <a:solidFill>
                  <a:schemeClr val="bg1"/>
                </a:solidFill>
                <a:latin typeface="Gentona SemiBold" charset="0"/>
                <a:ea typeface="Gentona SemiBold" charset="0"/>
                <a:cs typeface="Gentona SemiBold" charset="0"/>
              </a:rPr>
              <a:t>Antonio Faciola, Ph.D.</a:t>
            </a:r>
          </a:p>
          <a:p>
            <a:r>
              <a:rPr lang="en-US" sz="2000" b="1" dirty="0">
                <a:solidFill>
                  <a:schemeClr val="bg1"/>
                </a:solidFill>
                <a:latin typeface="Gentona SemiBold" charset="0"/>
                <a:ea typeface="Gentona SemiBold" charset="0"/>
                <a:cs typeface="Gentona SemiBold" charset="0"/>
              </a:rPr>
              <a:t>Department of Animal Sciences</a:t>
            </a:r>
          </a:p>
        </p:txBody>
      </p:sp>
    </p:spTree>
    <p:extLst>
      <p:ext uri="{BB962C8B-B14F-4D97-AF65-F5344CB8AC3E}">
        <p14:creationId xmlns:p14="http://schemas.microsoft.com/office/powerpoint/2010/main" val="1818012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569660"/>
          </a:xfrm>
          <a:prstGeom prst="rect">
            <a:avLst/>
          </a:prstGeom>
          <a:noFill/>
        </p:spPr>
        <p:txBody>
          <a:bodyPr wrap="square" rtlCol="0">
            <a:spAutoFit/>
          </a:bodyPr>
          <a:lstStyle/>
          <a:p>
            <a:pPr marL="514350" lvl="0" indent="-514350">
              <a:buFont typeface="+mj-lt"/>
              <a:buAutoNum type="arabicPeriod"/>
            </a:pPr>
            <a:r>
              <a:rPr lang="en-US" sz="3200" dirty="0">
                <a:solidFill>
                  <a:schemeClr val="accent5">
                    <a:lumMod val="50000"/>
                  </a:schemeClr>
                </a:solidFill>
                <a:latin typeface="Gentona Book"/>
              </a:rPr>
              <a:t>Why are you interested in this position and why are you interested in leaving your current position?</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44606" y="3449888"/>
            <a:ext cx="9188605" cy="3200876"/>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It’s ok to talk about your ambitions and what you want to accomplish, but keep in mind that is more about “them” than you! (What would you bring to the table? How can you make the Dept. better?</a:t>
            </a:r>
          </a:p>
          <a:p>
            <a:pPr lvl="0">
              <a:spcBef>
                <a:spcPts val="600"/>
              </a:spcBef>
              <a:spcAft>
                <a:spcPts val="600"/>
              </a:spcAft>
            </a:pPr>
            <a:r>
              <a:rPr lang="en-US" sz="3200" dirty="0">
                <a:solidFill>
                  <a:schemeClr val="accent2">
                    <a:lumMod val="75000"/>
                  </a:schemeClr>
                </a:solidFill>
                <a:latin typeface="Gentona Book"/>
              </a:rPr>
              <a:t>Don’t be too negative or critical about your current position</a:t>
            </a:r>
          </a:p>
        </p:txBody>
      </p:sp>
    </p:spTree>
    <p:extLst>
      <p:ext uri="{BB962C8B-B14F-4D97-AF65-F5344CB8AC3E}">
        <p14:creationId xmlns:p14="http://schemas.microsoft.com/office/powerpoint/2010/main" val="296995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2"/>
            </a:pPr>
            <a:r>
              <a:rPr lang="en-US" sz="3200" dirty="0">
                <a:solidFill>
                  <a:schemeClr val="accent5">
                    <a:lumMod val="50000"/>
                  </a:schemeClr>
                </a:solidFill>
                <a:latin typeface="Gentona Book"/>
              </a:rPr>
              <a:t>Please briefly summarize your current research project(s). </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245" y="3002508"/>
            <a:ext cx="4244121" cy="3793011"/>
          </a:xfrm>
          <a:prstGeom prst="rect">
            <a:avLst/>
          </a:prstGeom>
        </p:spPr>
      </p:pic>
    </p:spTree>
    <p:extLst>
      <p:ext uri="{BB962C8B-B14F-4D97-AF65-F5344CB8AC3E}">
        <p14:creationId xmlns:p14="http://schemas.microsoft.com/office/powerpoint/2010/main" val="283663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2"/>
            </a:pPr>
            <a:r>
              <a:rPr lang="en-US" sz="3200" dirty="0">
                <a:solidFill>
                  <a:schemeClr val="accent5">
                    <a:lumMod val="50000"/>
                  </a:schemeClr>
                </a:solidFill>
                <a:latin typeface="Gentona Book"/>
              </a:rPr>
              <a:t>Please briefly summarize your current research project(s). </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44606" y="3449888"/>
            <a:ext cx="9188605" cy="2708434"/>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Be brief! Focus on the importance of the work (don’t assume the committee knows it), the outcomes, IMPACT!</a:t>
            </a:r>
          </a:p>
          <a:p>
            <a:pPr lvl="0">
              <a:spcBef>
                <a:spcPts val="600"/>
              </a:spcBef>
              <a:spcAft>
                <a:spcPts val="600"/>
              </a:spcAft>
            </a:pPr>
            <a:r>
              <a:rPr lang="en-US" sz="3200" dirty="0">
                <a:solidFill>
                  <a:schemeClr val="accent2">
                    <a:lumMod val="75000"/>
                  </a:schemeClr>
                </a:solidFill>
                <a:latin typeface="Gentona Book"/>
              </a:rPr>
              <a:t>Don’t be too long, don’t be too specific or too vague!</a:t>
            </a:r>
          </a:p>
        </p:txBody>
      </p:sp>
    </p:spTree>
    <p:extLst>
      <p:ext uri="{BB962C8B-B14F-4D97-AF65-F5344CB8AC3E}">
        <p14:creationId xmlns:p14="http://schemas.microsoft.com/office/powerpoint/2010/main" val="11730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569660"/>
          </a:xfrm>
          <a:prstGeom prst="rect">
            <a:avLst/>
          </a:prstGeom>
          <a:noFill/>
        </p:spPr>
        <p:txBody>
          <a:bodyPr wrap="square" rtlCol="0">
            <a:spAutoFit/>
          </a:bodyPr>
          <a:lstStyle/>
          <a:p>
            <a:pPr marL="514350" lvl="0" indent="-514350">
              <a:buFont typeface="+mj-lt"/>
              <a:buAutoNum type="arabicPeriod" startAt="3"/>
            </a:pPr>
            <a:r>
              <a:rPr lang="en-US" sz="3200" dirty="0">
                <a:solidFill>
                  <a:schemeClr val="accent5">
                    <a:lumMod val="50000"/>
                  </a:schemeClr>
                </a:solidFill>
                <a:latin typeface="Gentona Book"/>
              </a:rPr>
              <a:t>What do you envision for your future research? What are your first 5-year goal and your long-term career goals?</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3252509" y="6153806"/>
            <a:ext cx="2594375" cy="584775"/>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“Get tenure”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196" y="3505537"/>
            <a:ext cx="2958612" cy="2564866"/>
          </a:xfrm>
          <a:prstGeom prst="rect">
            <a:avLst/>
          </a:prstGeom>
        </p:spPr>
      </p:pic>
    </p:spTree>
    <p:extLst>
      <p:ext uri="{BB962C8B-B14F-4D97-AF65-F5344CB8AC3E}">
        <p14:creationId xmlns:p14="http://schemas.microsoft.com/office/powerpoint/2010/main" val="123663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569660"/>
          </a:xfrm>
          <a:prstGeom prst="rect">
            <a:avLst/>
          </a:prstGeom>
          <a:noFill/>
        </p:spPr>
        <p:txBody>
          <a:bodyPr wrap="square" rtlCol="0">
            <a:spAutoFit/>
          </a:bodyPr>
          <a:lstStyle/>
          <a:p>
            <a:pPr marL="514350" lvl="0" indent="-514350">
              <a:buFont typeface="+mj-lt"/>
              <a:buAutoNum type="arabicPeriod" startAt="3"/>
            </a:pPr>
            <a:r>
              <a:rPr lang="en-US" sz="3200" dirty="0">
                <a:solidFill>
                  <a:schemeClr val="accent5">
                    <a:lumMod val="50000"/>
                  </a:schemeClr>
                </a:solidFill>
                <a:latin typeface="Gentona Book"/>
              </a:rPr>
              <a:t>What do you envision for your future research? What are your first 5-year goal and your long-term career goals?</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44606" y="3449888"/>
            <a:ext cx="9188605" cy="3016210"/>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Pre- and post-tenure</a:t>
            </a:r>
          </a:p>
          <a:p>
            <a:pPr lvl="1">
              <a:spcBef>
                <a:spcPts val="600"/>
              </a:spcBef>
              <a:spcAft>
                <a:spcPts val="600"/>
              </a:spcAft>
            </a:pPr>
            <a:r>
              <a:rPr lang="en-US" sz="3200" dirty="0">
                <a:solidFill>
                  <a:schemeClr val="accent2">
                    <a:lumMod val="75000"/>
                  </a:schemeClr>
                </a:solidFill>
                <a:latin typeface="Gentona Book"/>
              </a:rPr>
              <a:t>“Failing to plan is planning to fail.”</a:t>
            </a:r>
          </a:p>
          <a:p>
            <a:pPr lvl="0">
              <a:spcBef>
                <a:spcPts val="600"/>
              </a:spcBef>
              <a:spcAft>
                <a:spcPts val="600"/>
              </a:spcAft>
            </a:pPr>
            <a:r>
              <a:rPr lang="en-US" sz="3200" dirty="0">
                <a:solidFill>
                  <a:schemeClr val="accent2">
                    <a:lumMod val="75000"/>
                  </a:schemeClr>
                </a:solidFill>
                <a:latin typeface="Gentona Book"/>
              </a:rPr>
              <a:t>Be bold, don’t be shy!</a:t>
            </a:r>
          </a:p>
          <a:p>
            <a:pPr lvl="0">
              <a:spcBef>
                <a:spcPts val="600"/>
              </a:spcBef>
              <a:spcAft>
                <a:spcPts val="600"/>
              </a:spcAft>
            </a:pPr>
            <a:r>
              <a:rPr lang="en-US" sz="3200" dirty="0">
                <a:solidFill>
                  <a:schemeClr val="accent2">
                    <a:lumMod val="75000"/>
                  </a:schemeClr>
                </a:solidFill>
                <a:latin typeface="Gentona Book"/>
              </a:rPr>
              <a:t>Be realistic with expectations (what are your future peers doing?)</a:t>
            </a:r>
          </a:p>
        </p:txBody>
      </p:sp>
    </p:spTree>
    <p:extLst>
      <p:ext uri="{BB962C8B-B14F-4D97-AF65-F5344CB8AC3E}">
        <p14:creationId xmlns:p14="http://schemas.microsoft.com/office/powerpoint/2010/main" val="76908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4"/>
            </a:pPr>
            <a:r>
              <a:rPr lang="en-US" sz="3200" dirty="0">
                <a:solidFill>
                  <a:schemeClr val="accent5">
                    <a:lumMod val="50000"/>
                  </a:schemeClr>
                </a:solidFill>
                <a:latin typeface="Gentona Book"/>
              </a:rPr>
              <a:t>How do you think your research would fit or complement current programs at UF?</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44606" y="3449888"/>
            <a:ext cx="9188605" cy="1877437"/>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Complementing others</a:t>
            </a:r>
          </a:p>
          <a:p>
            <a:pPr lvl="0">
              <a:spcBef>
                <a:spcPts val="600"/>
              </a:spcBef>
              <a:spcAft>
                <a:spcPts val="600"/>
              </a:spcAft>
            </a:pPr>
            <a:r>
              <a:rPr lang="en-US" sz="3200" dirty="0">
                <a:solidFill>
                  <a:schemeClr val="accent2">
                    <a:lumMod val="75000"/>
                  </a:schemeClr>
                </a:solidFill>
                <a:latin typeface="Gentona Book"/>
              </a:rPr>
              <a:t>Competing with others</a:t>
            </a:r>
          </a:p>
          <a:p>
            <a:pPr lvl="0">
              <a:spcBef>
                <a:spcPts val="600"/>
              </a:spcBef>
              <a:spcAft>
                <a:spcPts val="600"/>
              </a:spcAft>
            </a:pPr>
            <a:r>
              <a:rPr lang="en-US" sz="3200" dirty="0">
                <a:solidFill>
                  <a:schemeClr val="accent2">
                    <a:lumMod val="75000"/>
                  </a:schemeClr>
                </a:solidFill>
                <a:latin typeface="Gentona Book"/>
              </a:rPr>
              <a:t>It is important to convey </a:t>
            </a:r>
            <a:r>
              <a:rPr lang="en-US" sz="3200" u="sng" dirty="0">
                <a:solidFill>
                  <a:schemeClr val="accent2">
                    <a:lumMod val="75000"/>
                  </a:schemeClr>
                </a:solidFill>
                <a:latin typeface="Gentona Book"/>
              </a:rPr>
              <a:t>INDEPENDENCY</a:t>
            </a:r>
          </a:p>
        </p:txBody>
      </p:sp>
    </p:spTree>
    <p:extLst>
      <p:ext uri="{BB962C8B-B14F-4D97-AF65-F5344CB8AC3E}">
        <p14:creationId xmlns:p14="http://schemas.microsoft.com/office/powerpoint/2010/main" val="25927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5"/>
            </a:pPr>
            <a:r>
              <a:rPr lang="en-US" sz="3200" dirty="0">
                <a:solidFill>
                  <a:schemeClr val="accent5">
                    <a:lumMod val="50000"/>
                  </a:schemeClr>
                </a:solidFill>
                <a:latin typeface="Gentona Book"/>
              </a:rPr>
              <a:t>What do you think are the most important attributes of a successful faculty member?</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44606" y="3449888"/>
            <a:ext cx="9188605" cy="2215991"/>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Do you understand the job?</a:t>
            </a:r>
          </a:p>
          <a:p>
            <a:pPr lvl="0">
              <a:spcBef>
                <a:spcPts val="600"/>
              </a:spcBef>
              <a:spcAft>
                <a:spcPts val="600"/>
              </a:spcAft>
            </a:pPr>
            <a:r>
              <a:rPr lang="en-US" sz="3200" b="1" dirty="0">
                <a:solidFill>
                  <a:schemeClr val="accent2">
                    <a:lumMod val="75000"/>
                  </a:schemeClr>
                </a:solidFill>
                <a:latin typeface="Gentona Book"/>
              </a:rPr>
              <a:t>Productivity</a:t>
            </a:r>
            <a:r>
              <a:rPr lang="en-US" sz="3200" dirty="0">
                <a:solidFill>
                  <a:schemeClr val="accent2">
                    <a:lumMod val="75000"/>
                  </a:schemeClr>
                </a:solidFill>
                <a:latin typeface="Gentona Book"/>
              </a:rPr>
              <a:t>, focus, prioritizing, multi-tasking, </a:t>
            </a:r>
            <a:r>
              <a:rPr lang="en-US" sz="3200" b="1" dirty="0">
                <a:solidFill>
                  <a:schemeClr val="accent2">
                    <a:lumMod val="75000"/>
                  </a:schemeClr>
                </a:solidFill>
                <a:latin typeface="Gentona Book"/>
              </a:rPr>
              <a:t>communication</a:t>
            </a:r>
            <a:r>
              <a:rPr lang="en-US" sz="3200" dirty="0">
                <a:solidFill>
                  <a:schemeClr val="accent2">
                    <a:lumMod val="75000"/>
                  </a:schemeClr>
                </a:solidFill>
                <a:latin typeface="Gentona Book"/>
              </a:rPr>
              <a:t>, persuasion, collaborations, problem-solving, </a:t>
            </a:r>
            <a:r>
              <a:rPr lang="en-US" sz="3200" b="1" dirty="0">
                <a:solidFill>
                  <a:schemeClr val="accent2">
                    <a:lumMod val="75000"/>
                  </a:schemeClr>
                </a:solidFill>
                <a:latin typeface="Gentona Book"/>
              </a:rPr>
              <a:t>leadership</a:t>
            </a:r>
          </a:p>
        </p:txBody>
      </p:sp>
    </p:spTree>
    <p:extLst>
      <p:ext uri="{BB962C8B-B14F-4D97-AF65-F5344CB8AC3E}">
        <p14:creationId xmlns:p14="http://schemas.microsoft.com/office/powerpoint/2010/main" val="12479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6"/>
            </a:pPr>
            <a:r>
              <a:rPr lang="en-US" sz="3200" dirty="0">
                <a:solidFill>
                  <a:schemeClr val="accent5">
                    <a:lumMod val="50000"/>
                  </a:schemeClr>
                </a:solidFill>
                <a:latin typeface="Gentona Book"/>
              </a:rPr>
              <a:t>How do you approach mentoring undergraduate and graduate students?</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1142359" y="6043615"/>
            <a:ext cx="7192752" cy="584775"/>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“I think grad students need to suffer…”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351" y="3151842"/>
            <a:ext cx="3196336" cy="2770953"/>
          </a:xfrm>
          <a:prstGeom prst="rect">
            <a:avLst/>
          </a:prstGeom>
        </p:spPr>
      </p:pic>
    </p:spTree>
    <p:extLst>
      <p:ext uri="{BB962C8B-B14F-4D97-AF65-F5344CB8AC3E}">
        <p14:creationId xmlns:p14="http://schemas.microsoft.com/office/powerpoint/2010/main" val="298318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6"/>
            </a:pPr>
            <a:r>
              <a:rPr lang="en-US" sz="3200" dirty="0">
                <a:solidFill>
                  <a:schemeClr val="accent5">
                    <a:lumMod val="50000"/>
                  </a:schemeClr>
                </a:solidFill>
                <a:latin typeface="Gentona Book"/>
              </a:rPr>
              <a:t>How do you approach mentoring undergraduate and graduate students?</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44606" y="2825635"/>
            <a:ext cx="9188605" cy="3816429"/>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You need a mentoring plan!</a:t>
            </a:r>
          </a:p>
          <a:p>
            <a:pPr lvl="0">
              <a:spcBef>
                <a:spcPts val="600"/>
              </a:spcBef>
              <a:spcAft>
                <a:spcPts val="600"/>
              </a:spcAft>
            </a:pPr>
            <a:r>
              <a:rPr lang="en-US" sz="3200" dirty="0">
                <a:solidFill>
                  <a:schemeClr val="accent2">
                    <a:lumMod val="75000"/>
                  </a:schemeClr>
                </a:solidFill>
                <a:latin typeface="Gentona Book"/>
              </a:rPr>
              <a:t>What is your philosophy?</a:t>
            </a:r>
          </a:p>
          <a:p>
            <a:pPr lvl="0">
              <a:spcBef>
                <a:spcPts val="600"/>
              </a:spcBef>
              <a:spcAft>
                <a:spcPts val="600"/>
              </a:spcAft>
            </a:pPr>
            <a:r>
              <a:rPr lang="en-US" sz="3200" dirty="0">
                <a:solidFill>
                  <a:schemeClr val="accent2">
                    <a:lumMod val="75000"/>
                  </a:schemeClr>
                </a:solidFill>
                <a:latin typeface="Gentona Book"/>
              </a:rPr>
              <a:t>What is your experience?</a:t>
            </a:r>
          </a:p>
          <a:p>
            <a:pPr lvl="0">
              <a:spcBef>
                <a:spcPts val="600"/>
              </a:spcBef>
              <a:spcAft>
                <a:spcPts val="600"/>
              </a:spcAft>
            </a:pPr>
            <a:r>
              <a:rPr lang="en-US" sz="3200" dirty="0">
                <a:solidFill>
                  <a:schemeClr val="accent2">
                    <a:lumMod val="75000"/>
                  </a:schemeClr>
                </a:solidFill>
                <a:latin typeface="Gentona Book"/>
              </a:rPr>
              <a:t>How are you going to recruit and lead a team?</a:t>
            </a:r>
          </a:p>
          <a:p>
            <a:pPr lvl="0">
              <a:spcBef>
                <a:spcPts val="600"/>
              </a:spcBef>
              <a:spcAft>
                <a:spcPts val="600"/>
              </a:spcAft>
            </a:pPr>
            <a:r>
              <a:rPr lang="en-US" sz="3200" dirty="0">
                <a:solidFill>
                  <a:schemeClr val="accent2">
                    <a:lumMod val="75000"/>
                  </a:schemeClr>
                </a:solidFill>
                <a:latin typeface="Gentona Book"/>
              </a:rPr>
              <a:t>Approach: Examples can be great!</a:t>
            </a:r>
          </a:p>
          <a:p>
            <a:pPr lvl="0">
              <a:spcBef>
                <a:spcPts val="600"/>
              </a:spcBef>
              <a:spcAft>
                <a:spcPts val="600"/>
              </a:spcAft>
            </a:pPr>
            <a:r>
              <a:rPr lang="en-US" sz="3200" dirty="0">
                <a:solidFill>
                  <a:schemeClr val="accent2">
                    <a:lumMod val="75000"/>
                  </a:schemeClr>
                </a:solidFill>
                <a:latin typeface="Gentona Book"/>
              </a:rPr>
              <a:t>Show compassion and kindness.</a:t>
            </a:r>
          </a:p>
        </p:txBody>
      </p:sp>
    </p:spTree>
    <p:extLst>
      <p:ext uri="{BB962C8B-B14F-4D97-AF65-F5344CB8AC3E}">
        <p14:creationId xmlns:p14="http://schemas.microsoft.com/office/powerpoint/2010/main" val="379553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7"/>
            </a:pPr>
            <a:r>
              <a:rPr lang="en-US" sz="3200" dirty="0">
                <a:solidFill>
                  <a:schemeClr val="accent5">
                    <a:lumMod val="50000"/>
                  </a:schemeClr>
                </a:solidFill>
                <a:latin typeface="Gentona Book"/>
              </a:rPr>
              <a:t>What do you think are your most significant accomplishments? Why?</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1274241" y="6153806"/>
            <a:ext cx="6392652" cy="584775"/>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“I haven’t achieved anything yet.”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611" y="3050609"/>
            <a:ext cx="3372657" cy="2923808"/>
          </a:xfrm>
          <a:prstGeom prst="rect">
            <a:avLst/>
          </a:prstGeom>
        </p:spPr>
      </p:pic>
    </p:spTree>
    <p:extLst>
      <p:ext uri="{BB962C8B-B14F-4D97-AF65-F5344CB8AC3E}">
        <p14:creationId xmlns:p14="http://schemas.microsoft.com/office/powerpoint/2010/main" val="417684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884" y="0"/>
            <a:ext cx="12198349" cy="6858000"/>
          </a:xfrm>
          <a:prstGeom prst="rect">
            <a:avLst/>
          </a:prstGeom>
        </p:spPr>
      </p:pic>
      <p:sp>
        <p:nvSpPr>
          <p:cNvPr id="9" name="TextBox 8"/>
          <p:cNvSpPr txBox="1"/>
          <p:nvPr/>
        </p:nvSpPr>
        <p:spPr>
          <a:xfrm>
            <a:off x="369278" y="1018131"/>
            <a:ext cx="9073660" cy="2862322"/>
          </a:xfrm>
          <a:prstGeom prst="rect">
            <a:avLst/>
          </a:prstGeom>
          <a:noFill/>
        </p:spPr>
        <p:txBody>
          <a:bodyPr wrap="square" rtlCol="0">
            <a:spAutoFit/>
          </a:bodyPr>
          <a:lstStyle/>
          <a:p>
            <a:r>
              <a:rPr lang="en-US" sz="6000" b="1" dirty="0">
                <a:solidFill>
                  <a:schemeClr val="bg1"/>
                </a:solidFill>
                <a:latin typeface="Gentona SemiBold" charset="0"/>
                <a:ea typeface="Gentona SemiBold" charset="0"/>
                <a:cs typeface="Gentona SemiBold" charset="0"/>
              </a:rPr>
              <a:t>How to Not Mess Up Too Much During an Interview! </a:t>
            </a:r>
          </a:p>
        </p:txBody>
      </p:sp>
      <p:sp>
        <p:nvSpPr>
          <p:cNvPr id="10" name="TextBox 9"/>
          <p:cNvSpPr txBox="1"/>
          <p:nvPr/>
        </p:nvSpPr>
        <p:spPr>
          <a:xfrm>
            <a:off x="808892" y="4190698"/>
            <a:ext cx="5442438" cy="707886"/>
          </a:xfrm>
          <a:prstGeom prst="rect">
            <a:avLst/>
          </a:prstGeom>
          <a:noFill/>
        </p:spPr>
        <p:txBody>
          <a:bodyPr wrap="square" rtlCol="0">
            <a:spAutoFit/>
          </a:bodyPr>
          <a:lstStyle/>
          <a:p>
            <a:r>
              <a:rPr lang="en-US" sz="2000" b="1" dirty="0">
                <a:solidFill>
                  <a:schemeClr val="bg1"/>
                </a:solidFill>
                <a:latin typeface="Gentona SemiBold" charset="0"/>
                <a:ea typeface="Gentona SemiBold" charset="0"/>
                <a:cs typeface="Gentona SemiBold" charset="0"/>
              </a:rPr>
              <a:t>Strategies and Tips on Answering Typically Asked Faculty Interview Questions </a:t>
            </a:r>
          </a:p>
        </p:txBody>
      </p:sp>
      <p:sp>
        <p:nvSpPr>
          <p:cNvPr id="2" name="TextBox 1">
            <a:extLst>
              <a:ext uri="{FF2B5EF4-FFF2-40B4-BE49-F238E27FC236}">
                <a16:creationId xmlns:a16="http://schemas.microsoft.com/office/drawing/2014/main" id="{B8C0A18F-98D0-9CA3-C11A-63BB140D1928}"/>
              </a:ext>
            </a:extLst>
          </p:cNvPr>
          <p:cNvSpPr txBox="1"/>
          <p:nvPr/>
        </p:nvSpPr>
        <p:spPr>
          <a:xfrm>
            <a:off x="641839" y="5608517"/>
            <a:ext cx="5591908" cy="1015663"/>
          </a:xfrm>
          <a:prstGeom prst="rect">
            <a:avLst/>
          </a:prstGeom>
          <a:noFill/>
        </p:spPr>
        <p:txBody>
          <a:bodyPr wrap="square" rtlCol="0">
            <a:spAutoFit/>
          </a:bodyPr>
          <a:lstStyle/>
          <a:p>
            <a:r>
              <a:rPr lang="en-US" sz="2000" b="1" dirty="0">
                <a:solidFill>
                  <a:schemeClr val="bg1"/>
                </a:solidFill>
                <a:latin typeface="Gentona SemiBold" charset="0"/>
                <a:ea typeface="Gentona SemiBold" charset="0"/>
                <a:cs typeface="Gentona SemiBold" charset="0"/>
              </a:rPr>
              <a:t>UF Graduate School - September 14, 2022</a:t>
            </a:r>
          </a:p>
          <a:p>
            <a:r>
              <a:rPr lang="en-US" sz="2000" b="1" dirty="0">
                <a:solidFill>
                  <a:schemeClr val="bg1"/>
                </a:solidFill>
                <a:latin typeface="Gentona SemiBold" charset="0"/>
                <a:ea typeface="Gentona SemiBold" charset="0"/>
                <a:cs typeface="Gentona SemiBold" charset="0"/>
              </a:rPr>
              <a:t>Antonio Faciola, Ph.D.</a:t>
            </a:r>
          </a:p>
          <a:p>
            <a:r>
              <a:rPr lang="en-US" sz="2000" b="1" dirty="0">
                <a:solidFill>
                  <a:schemeClr val="bg1"/>
                </a:solidFill>
                <a:latin typeface="Gentona SemiBold" charset="0"/>
                <a:ea typeface="Gentona SemiBold" charset="0"/>
                <a:cs typeface="Gentona SemiBold" charset="0"/>
              </a:rPr>
              <a:t>Department of Animal Sciences</a:t>
            </a:r>
          </a:p>
        </p:txBody>
      </p:sp>
    </p:spTree>
    <p:extLst>
      <p:ext uri="{BB962C8B-B14F-4D97-AF65-F5344CB8AC3E}">
        <p14:creationId xmlns:p14="http://schemas.microsoft.com/office/powerpoint/2010/main" val="77560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7"/>
            </a:pPr>
            <a:r>
              <a:rPr lang="en-US" sz="3200" dirty="0">
                <a:solidFill>
                  <a:schemeClr val="accent5">
                    <a:lumMod val="50000"/>
                  </a:schemeClr>
                </a:solidFill>
                <a:latin typeface="Gentona Book"/>
              </a:rPr>
              <a:t>What do you think are your most significant accomplishments? Why?</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44606" y="3449888"/>
            <a:ext cx="9188605" cy="2523768"/>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Focus on outcomes, impact!</a:t>
            </a:r>
          </a:p>
          <a:p>
            <a:pPr lvl="0">
              <a:spcBef>
                <a:spcPts val="600"/>
              </a:spcBef>
              <a:spcAft>
                <a:spcPts val="600"/>
              </a:spcAft>
            </a:pPr>
            <a:r>
              <a:rPr lang="en-US" sz="3200" dirty="0">
                <a:solidFill>
                  <a:schemeClr val="accent2">
                    <a:lumMod val="75000"/>
                  </a:schemeClr>
                </a:solidFill>
                <a:latin typeface="Gentona Book"/>
              </a:rPr>
              <a:t>Be genuine</a:t>
            </a:r>
          </a:p>
          <a:p>
            <a:pPr lvl="0">
              <a:spcBef>
                <a:spcPts val="600"/>
              </a:spcBef>
              <a:spcAft>
                <a:spcPts val="600"/>
              </a:spcAft>
            </a:pPr>
            <a:r>
              <a:rPr lang="en-US" sz="3200" dirty="0">
                <a:solidFill>
                  <a:schemeClr val="accent2">
                    <a:lumMod val="75000"/>
                  </a:schemeClr>
                </a:solidFill>
                <a:latin typeface="Gentona Book"/>
              </a:rPr>
              <a:t>Show your passion and excitement!</a:t>
            </a:r>
          </a:p>
          <a:p>
            <a:pPr lvl="0">
              <a:spcBef>
                <a:spcPts val="600"/>
              </a:spcBef>
              <a:spcAft>
                <a:spcPts val="600"/>
              </a:spcAft>
            </a:pPr>
            <a:r>
              <a:rPr lang="en-US" sz="3200" dirty="0">
                <a:solidFill>
                  <a:schemeClr val="accent2">
                    <a:lumMod val="75000"/>
                  </a:schemeClr>
                </a:solidFill>
                <a:latin typeface="Gentona Book"/>
              </a:rPr>
              <a:t>Don’t focus on someone else’s work!</a:t>
            </a:r>
          </a:p>
        </p:txBody>
      </p:sp>
    </p:spTree>
    <p:extLst>
      <p:ext uri="{BB962C8B-B14F-4D97-AF65-F5344CB8AC3E}">
        <p14:creationId xmlns:p14="http://schemas.microsoft.com/office/powerpoint/2010/main" val="401015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126518"/>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081832"/>
            <a:ext cx="9188605" cy="1569660"/>
          </a:xfrm>
          <a:prstGeom prst="rect">
            <a:avLst/>
          </a:prstGeom>
          <a:noFill/>
        </p:spPr>
        <p:txBody>
          <a:bodyPr wrap="square" rtlCol="0">
            <a:spAutoFit/>
          </a:bodyPr>
          <a:lstStyle/>
          <a:p>
            <a:pPr marL="514350" lvl="0" indent="-514350">
              <a:buFont typeface="+mj-lt"/>
              <a:buAutoNum type="arabicPeriod" startAt="8"/>
            </a:pPr>
            <a:r>
              <a:rPr lang="en-US" sz="3200" dirty="0">
                <a:solidFill>
                  <a:schemeClr val="accent5">
                    <a:lumMod val="50000"/>
                  </a:schemeClr>
                </a:solidFill>
                <a:latin typeface="Gentona Book"/>
              </a:rPr>
              <a:t>Describe your work experiences in creating or fostering diversity and inclusion in the workplace.</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4" name="TextBox 13"/>
          <p:cNvSpPr txBox="1"/>
          <p:nvPr/>
        </p:nvSpPr>
        <p:spPr>
          <a:xfrm>
            <a:off x="1644805" y="5846711"/>
            <a:ext cx="5531005" cy="584775"/>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“I don’t think about diversity.”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018" y="2789940"/>
            <a:ext cx="3342230" cy="2897431"/>
          </a:xfrm>
          <a:prstGeom prst="rect">
            <a:avLst/>
          </a:prstGeom>
        </p:spPr>
      </p:pic>
    </p:spTree>
    <p:extLst>
      <p:ext uri="{BB962C8B-B14F-4D97-AF65-F5344CB8AC3E}">
        <p14:creationId xmlns:p14="http://schemas.microsoft.com/office/powerpoint/2010/main" val="126692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126518"/>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081832"/>
            <a:ext cx="9188605" cy="1569660"/>
          </a:xfrm>
          <a:prstGeom prst="rect">
            <a:avLst/>
          </a:prstGeom>
          <a:noFill/>
        </p:spPr>
        <p:txBody>
          <a:bodyPr wrap="square" rtlCol="0">
            <a:spAutoFit/>
          </a:bodyPr>
          <a:lstStyle/>
          <a:p>
            <a:pPr marL="514350" lvl="0" indent="-514350">
              <a:buFont typeface="+mj-lt"/>
              <a:buAutoNum type="arabicPeriod" startAt="8"/>
            </a:pPr>
            <a:r>
              <a:rPr lang="en-US" sz="3200" dirty="0">
                <a:solidFill>
                  <a:schemeClr val="accent5">
                    <a:lumMod val="50000"/>
                  </a:schemeClr>
                </a:solidFill>
                <a:latin typeface="Gentona Book"/>
              </a:rPr>
              <a:t>Describe your work experiences in creating or fostering diversity and inclusion in the workplace.</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4" name="TextBox 13"/>
          <p:cNvSpPr txBox="1"/>
          <p:nvPr/>
        </p:nvSpPr>
        <p:spPr>
          <a:xfrm>
            <a:off x="-44606" y="2816845"/>
            <a:ext cx="9188605" cy="3662541"/>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You need a diversity and inclusion plan!</a:t>
            </a:r>
          </a:p>
          <a:p>
            <a:pPr lvl="0">
              <a:spcBef>
                <a:spcPts val="600"/>
              </a:spcBef>
              <a:spcAft>
                <a:spcPts val="600"/>
              </a:spcAft>
            </a:pPr>
            <a:r>
              <a:rPr lang="en-US" sz="3200" dirty="0">
                <a:solidFill>
                  <a:schemeClr val="accent2">
                    <a:lumMod val="75000"/>
                  </a:schemeClr>
                </a:solidFill>
                <a:latin typeface="Gentona Book"/>
              </a:rPr>
              <a:t>What is your philosophy?</a:t>
            </a:r>
          </a:p>
          <a:p>
            <a:pPr lvl="0">
              <a:spcBef>
                <a:spcPts val="600"/>
              </a:spcBef>
              <a:spcAft>
                <a:spcPts val="600"/>
              </a:spcAft>
            </a:pPr>
            <a:r>
              <a:rPr lang="en-US" sz="3200" dirty="0">
                <a:solidFill>
                  <a:schemeClr val="accent2">
                    <a:lumMod val="75000"/>
                  </a:schemeClr>
                </a:solidFill>
                <a:latin typeface="Gentona Book"/>
              </a:rPr>
              <a:t>What is your experience?</a:t>
            </a:r>
          </a:p>
          <a:p>
            <a:pPr lvl="0">
              <a:spcBef>
                <a:spcPts val="600"/>
              </a:spcBef>
              <a:spcAft>
                <a:spcPts val="600"/>
              </a:spcAft>
            </a:pPr>
            <a:r>
              <a:rPr lang="en-US" sz="3200" dirty="0">
                <a:solidFill>
                  <a:schemeClr val="accent2">
                    <a:lumMod val="75000"/>
                  </a:schemeClr>
                </a:solidFill>
                <a:latin typeface="Gentona Book"/>
              </a:rPr>
              <a:t>How are you going to have diverse group? Connections are important</a:t>
            </a:r>
          </a:p>
          <a:p>
            <a:pPr lvl="0">
              <a:spcBef>
                <a:spcPts val="600"/>
              </a:spcBef>
              <a:spcAft>
                <a:spcPts val="600"/>
              </a:spcAft>
            </a:pPr>
            <a:r>
              <a:rPr lang="en-US" sz="3200" dirty="0">
                <a:solidFill>
                  <a:schemeClr val="accent2">
                    <a:lumMod val="75000"/>
                  </a:schemeClr>
                </a:solidFill>
                <a:latin typeface="Gentona Book"/>
              </a:rPr>
              <a:t>Approach: Examples can be great!</a:t>
            </a:r>
          </a:p>
        </p:txBody>
      </p:sp>
    </p:spTree>
    <p:extLst>
      <p:ext uri="{BB962C8B-B14F-4D97-AF65-F5344CB8AC3E}">
        <p14:creationId xmlns:p14="http://schemas.microsoft.com/office/powerpoint/2010/main" val="252314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569660"/>
          </a:xfrm>
          <a:prstGeom prst="rect">
            <a:avLst/>
          </a:prstGeom>
          <a:noFill/>
        </p:spPr>
        <p:txBody>
          <a:bodyPr wrap="square" rtlCol="0">
            <a:spAutoFit/>
          </a:bodyPr>
          <a:lstStyle/>
          <a:p>
            <a:pPr marL="514350" lvl="0" indent="-514350">
              <a:buFont typeface="+mj-lt"/>
              <a:buAutoNum type="arabicPeriod" startAt="9"/>
            </a:pPr>
            <a:r>
              <a:rPr lang="en-US" sz="3200" dirty="0">
                <a:solidFill>
                  <a:schemeClr val="accent5">
                    <a:lumMod val="50000"/>
                  </a:schemeClr>
                </a:solidFill>
                <a:latin typeface="Gentona Book"/>
              </a:rPr>
              <a:t>Tell us about your grant applications and explain three strategies you will consider for improving the chance of success.</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44606" y="3590566"/>
            <a:ext cx="9188605" cy="2523768"/>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Do you have a proven record?</a:t>
            </a:r>
          </a:p>
          <a:p>
            <a:pPr lvl="0">
              <a:spcBef>
                <a:spcPts val="600"/>
              </a:spcBef>
              <a:spcAft>
                <a:spcPts val="600"/>
              </a:spcAft>
            </a:pPr>
            <a:r>
              <a:rPr lang="en-US" sz="3200" dirty="0">
                <a:solidFill>
                  <a:schemeClr val="accent2">
                    <a:lumMod val="75000"/>
                  </a:schemeClr>
                </a:solidFill>
                <a:latin typeface="Gentona Book"/>
              </a:rPr>
              <a:t>Do you know the funding mechanisms?</a:t>
            </a:r>
          </a:p>
          <a:p>
            <a:pPr lvl="0">
              <a:spcBef>
                <a:spcPts val="600"/>
              </a:spcBef>
              <a:spcAft>
                <a:spcPts val="600"/>
              </a:spcAft>
            </a:pPr>
            <a:r>
              <a:rPr lang="en-US" sz="3200" dirty="0">
                <a:solidFill>
                  <a:schemeClr val="accent2">
                    <a:lumMod val="75000"/>
                  </a:schemeClr>
                </a:solidFill>
                <a:latin typeface="Gentona Book"/>
              </a:rPr>
              <a:t>Have you worked on a grant?</a:t>
            </a:r>
          </a:p>
          <a:p>
            <a:pPr lvl="0">
              <a:spcBef>
                <a:spcPts val="600"/>
              </a:spcBef>
              <a:spcAft>
                <a:spcPts val="600"/>
              </a:spcAft>
            </a:pPr>
            <a:r>
              <a:rPr lang="en-US" sz="3200" dirty="0">
                <a:solidFill>
                  <a:schemeClr val="accent2">
                    <a:lumMod val="75000"/>
                  </a:schemeClr>
                </a:solidFill>
                <a:latin typeface="Gentona Book"/>
              </a:rPr>
              <a:t>Have you taken courses/ workshops?</a:t>
            </a:r>
          </a:p>
        </p:txBody>
      </p:sp>
    </p:spTree>
    <p:extLst>
      <p:ext uri="{BB962C8B-B14F-4D97-AF65-F5344CB8AC3E}">
        <p14:creationId xmlns:p14="http://schemas.microsoft.com/office/powerpoint/2010/main" val="233908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10"/>
            </a:pPr>
            <a:r>
              <a:rPr lang="en-US" sz="3200" dirty="0">
                <a:solidFill>
                  <a:schemeClr val="accent5">
                    <a:lumMod val="50000"/>
                  </a:schemeClr>
                </a:solidFill>
                <a:latin typeface="Gentona Book"/>
              </a:rPr>
              <a:t> Do you like teaching? What is your preferred style or method of teaching?</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4" name="TextBox 13"/>
          <p:cNvSpPr txBox="1"/>
          <p:nvPr/>
        </p:nvSpPr>
        <p:spPr>
          <a:xfrm>
            <a:off x="289507" y="5639171"/>
            <a:ext cx="9188605" cy="1077218"/>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“I like teaching, I don’t think I am good at it, but I’m willing to learn it.”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386" y="2904170"/>
            <a:ext cx="3056006" cy="2649299"/>
          </a:xfrm>
          <a:prstGeom prst="rect">
            <a:avLst/>
          </a:prstGeom>
        </p:spPr>
      </p:pic>
    </p:spTree>
    <p:extLst>
      <p:ext uri="{BB962C8B-B14F-4D97-AF65-F5344CB8AC3E}">
        <p14:creationId xmlns:p14="http://schemas.microsoft.com/office/powerpoint/2010/main" val="161647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10"/>
            </a:pPr>
            <a:r>
              <a:rPr lang="en-US" sz="3200" dirty="0">
                <a:solidFill>
                  <a:schemeClr val="accent5">
                    <a:lumMod val="50000"/>
                  </a:schemeClr>
                </a:solidFill>
                <a:latin typeface="Gentona Book"/>
              </a:rPr>
              <a:t> Do you like teaching? What is your preferred style or method of teaching?</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4" name="TextBox 13"/>
          <p:cNvSpPr txBox="1"/>
          <p:nvPr/>
        </p:nvSpPr>
        <p:spPr>
          <a:xfrm>
            <a:off x="-44606" y="3449888"/>
            <a:ext cx="9188605" cy="3170099"/>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You need a teaching plan!</a:t>
            </a:r>
          </a:p>
          <a:p>
            <a:pPr lvl="0">
              <a:spcBef>
                <a:spcPts val="600"/>
              </a:spcBef>
              <a:spcAft>
                <a:spcPts val="600"/>
              </a:spcAft>
            </a:pPr>
            <a:r>
              <a:rPr lang="en-US" sz="3200" dirty="0">
                <a:solidFill>
                  <a:schemeClr val="accent2">
                    <a:lumMod val="75000"/>
                  </a:schemeClr>
                </a:solidFill>
                <a:latin typeface="Gentona Book"/>
              </a:rPr>
              <a:t>What is your philosophy?</a:t>
            </a:r>
          </a:p>
          <a:p>
            <a:pPr lvl="0">
              <a:spcBef>
                <a:spcPts val="600"/>
              </a:spcBef>
              <a:spcAft>
                <a:spcPts val="600"/>
              </a:spcAft>
            </a:pPr>
            <a:r>
              <a:rPr lang="en-US" sz="3200" dirty="0">
                <a:solidFill>
                  <a:schemeClr val="accent2">
                    <a:lumMod val="75000"/>
                  </a:schemeClr>
                </a:solidFill>
                <a:latin typeface="Gentona Book"/>
              </a:rPr>
              <a:t>What is your experience?</a:t>
            </a:r>
          </a:p>
          <a:p>
            <a:pPr lvl="0">
              <a:spcBef>
                <a:spcPts val="600"/>
              </a:spcBef>
              <a:spcAft>
                <a:spcPts val="600"/>
              </a:spcAft>
            </a:pPr>
            <a:r>
              <a:rPr lang="en-US" sz="3200" dirty="0">
                <a:solidFill>
                  <a:schemeClr val="accent2">
                    <a:lumMod val="75000"/>
                  </a:schemeClr>
                </a:solidFill>
                <a:latin typeface="Gentona Book"/>
              </a:rPr>
              <a:t>How are you going to teach?</a:t>
            </a:r>
          </a:p>
          <a:p>
            <a:pPr lvl="0">
              <a:spcBef>
                <a:spcPts val="600"/>
              </a:spcBef>
              <a:spcAft>
                <a:spcPts val="600"/>
              </a:spcAft>
            </a:pPr>
            <a:r>
              <a:rPr lang="en-US" sz="3200" dirty="0">
                <a:solidFill>
                  <a:schemeClr val="accent2">
                    <a:lumMod val="75000"/>
                  </a:schemeClr>
                </a:solidFill>
                <a:latin typeface="Gentona Book"/>
              </a:rPr>
              <a:t>Approach: Examples can be great!</a:t>
            </a:r>
          </a:p>
        </p:txBody>
      </p:sp>
    </p:spTree>
    <p:extLst>
      <p:ext uri="{BB962C8B-B14F-4D97-AF65-F5344CB8AC3E}">
        <p14:creationId xmlns:p14="http://schemas.microsoft.com/office/powerpoint/2010/main" val="42576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584775"/>
          </a:xfrm>
          <a:prstGeom prst="rect">
            <a:avLst/>
          </a:prstGeom>
          <a:noFill/>
        </p:spPr>
        <p:txBody>
          <a:bodyPr wrap="square" rtlCol="0">
            <a:spAutoFit/>
          </a:bodyPr>
          <a:lstStyle/>
          <a:p>
            <a:pPr marL="514350" lvl="0" indent="-514350">
              <a:buFont typeface="+mj-lt"/>
              <a:buAutoNum type="arabicPeriod" startAt="11"/>
            </a:pPr>
            <a:r>
              <a:rPr lang="en-US" sz="3200" dirty="0">
                <a:solidFill>
                  <a:schemeClr val="accent5">
                    <a:lumMod val="50000"/>
                  </a:schemeClr>
                </a:solidFill>
                <a:latin typeface="Gentona Book"/>
              </a:rPr>
              <a:t> What courses would you like to teach at UF?</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887378" y="6175500"/>
            <a:ext cx="6462991" cy="584775"/>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“I will have to see what’s available”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188" y="2522749"/>
            <a:ext cx="4104998" cy="3558686"/>
          </a:xfrm>
          <a:prstGeom prst="rect">
            <a:avLst/>
          </a:prstGeom>
        </p:spPr>
      </p:pic>
    </p:spTree>
    <p:extLst>
      <p:ext uri="{BB962C8B-B14F-4D97-AF65-F5344CB8AC3E}">
        <p14:creationId xmlns:p14="http://schemas.microsoft.com/office/powerpoint/2010/main" val="97739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584775"/>
          </a:xfrm>
          <a:prstGeom prst="rect">
            <a:avLst/>
          </a:prstGeom>
          <a:noFill/>
        </p:spPr>
        <p:txBody>
          <a:bodyPr wrap="square" rtlCol="0">
            <a:spAutoFit/>
          </a:bodyPr>
          <a:lstStyle/>
          <a:p>
            <a:pPr marL="514350" lvl="0" indent="-514350">
              <a:buFont typeface="+mj-lt"/>
              <a:buAutoNum type="arabicPeriod" startAt="11"/>
            </a:pPr>
            <a:r>
              <a:rPr lang="en-US" sz="3200" dirty="0">
                <a:solidFill>
                  <a:schemeClr val="accent5">
                    <a:lumMod val="50000"/>
                  </a:schemeClr>
                </a:solidFill>
                <a:latin typeface="Gentona Book"/>
              </a:rPr>
              <a:t> What courses would you like to teach at UF?</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44606" y="2473943"/>
            <a:ext cx="9188605" cy="3170099"/>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You need to do your homework</a:t>
            </a:r>
          </a:p>
          <a:p>
            <a:pPr lvl="0">
              <a:spcBef>
                <a:spcPts val="600"/>
              </a:spcBef>
              <a:spcAft>
                <a:spcPts val="600"/>
              </a:spcAft>
            </a:pPr>
            <a:r>
              <a:rPr lang="en-US" sz="3200" dirty="0">
                <a:solidFill>
                  <a:schemeClr val="accent2">
                    <a:lumMod val="75000"/>
                  </a:schemeClr>
                </a:solidFill>
                <a:latin typeface="Gentona Book"/>
              </a:rPr>
              <a:t>What courses are available?</a:t>
            </a:r>
          </a:p>
          <a:p>
            <a:pPr lvl="0">
              <a:spcBef>
                <a:spcPts val="600"/>
              </a:spcBef>
              <a:spcAft>
                <a:spcPts val="600"/>
              </a:spcAft>
            </a:pPr>
            <a:r>
              <a:rPr lang="en-US" sz="3200" dirty="0">
                <a:solidFill>
                  <a:schemeClr val="accent2">
                    <a:lumMod val="75000"/>
                  </a:schemeClr>
                </a:solidFill>
                <a:latin typeface="Gentona Book"/>
              </a:rPr>
              <a:t>Check out syllabus, do you have one?</a:t>
            </a:r>
          </a:p>
          <a:p>
            <a:pPr lvl="0">
              <a:spcBef>
                <a:spcPts val="600"/>
              </a:spcBef>
              <a:spcAft>
                <a:spcPts val="600"/>
              </a:spcAft>
            </a:pPr>
            <a:r>
              <a:rPr lang="en-US" sz="3200" dirty="0">
                <a:solidFill>
                  <a:schemeClr val="accent2">
                    <a:lumMod val="75000"/>
                  </a:schemeClr>
                </a:solidFill>
                <a:latin typeface="Gentona Book"/>
              </a:rPr>
              <a:t>What’s missing in the Dept. offerings?</a:t>
            </a:r>
          </a:p>
          <a:p>
            <a:pPr lvl="0">
              <a:spcBef>
                <a:spcPts val="600"/>
              </a:spcBef>
              <a:spcAft>
                <a:spcPts val="600"/>
              </a:spcAft>
            </a:pPr>
            <a:r>
              <a:rPr lang="en-US" sz="3200" dirty="0">
                <a:solidFill>
                  <a:schemeClr val="accent2">
                    <a:lumMod val="75000"/>
                  </a:schemeClr>
                </a:solidFill>
                <a:latin typeface="Gentona Book"/>
              </a:rPr>
              <a:t>What can you bring to the table?</a:t>
            </a:r>
          </a:p>
        </p:txBody>
      </p:sp>
    </p:spTree>
    <p:extLst>
      <p:ext uri="{BB962C8B-B14F-4D97-AF65-F5344CB8AC3E}">
        <p14:creationId xmlns:p14="http://schemas.microsoft.com/office/powerpoint/2010/main" val="345185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569660"/>
          </a:xfrm>
          <a:prstGeom prst="rect">
            <a:avLst/>
          </a:prstGeom>
          <a:noFill/>
        </p:spPr>
        <p:txBody>
          <a:bodyPr wrap="square" rtlCol="0">
            <a:spAutoFit/>
          </a:bodyPr>
          <a:lstStyle/>
          <a:p>
            <a:pPr marL="514350" lvl="0" indent="-514350">
              <a:buFont typeface="+mj-lt"/>
              <a:buAutoNum type="arabicPeriod" startAt="12"/>
            </a:pPr>
            <a:r>
              <a:rPr lang="en-US" sz="3200" dirty="0">
                <a:solidFill>
                  <a:schemeClr val="accent5">
                    <a:lumMod val="50000"/>
                  </a:schemeClr>
                </a:solidFill>
                <a:latin typeface="Gentona Book"/>
              </a:rPr>
              <a:t> What have you considered as a major impediment to an ideal progress in your research program?</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4" name="TextBox 13"/>
          <p:cNvSpPr txBox="1"/>
          <p:nvPr/>
        </p:nvSpPr>
        <p:spPr>
          <a:xfrm>
            <a:off x="3251007" y="6220034"/>
            <a:ext cx="2349692" cy="584775"/>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“Funding”</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248" y="3382645"/>
            <a:ext cx="3244989" cy="2725166"/>
          </a:xfrm>
          <a:prstGeom prst="rect">
            <a:avLst/>
          </a:prstGeom>
        </p:spPr>
      </p:pic>
    </p:spTree>
    <p:extLst>
      <p:ext uri="{BB962C8B-B14F-4D97-AF65-F5344CB8AC3E}">
        <p14:creationId xmlns:p14="http://schemas.microsoft.com/office/powerpoint/2010/main" val="282664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569660"/>
          </a:xfrm>
          <a:prstGeom prst="rect">
            <a:avLst/>
          </a:prstGeom>
          <a:noFill/>
        </p:spPr>
        <p:txBody>
          <a:bodyPr wrap="square" rtlCol="0">
            <a:spAutoFit/>
          </a:bodyPr>
          <a:lstStyle/>
          <a:p>
            <a:pPr marL="514350" lvl="0" indent="-514350">
              <a:buFont typeface="+mj-lt"/>
              <a:buAutoNum type="arabicPeriod" startAt="12"/>
            </a:pPr>
            <a:r>
              <a:rPr lang="en-US" sz="3200" dirty="0">
                <a:solidFill>
                  <a:schemeClr val="accent5">
                    <a:lumMod val="50000"/>
                  </a:schemeClr>
                </a:solidFill>
                <a:latin typeface="Gentona Book"/>
              </a:rPr>
              <a:t> What have you considered as a major impediment to an ideal progress in your research program?</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44605" y="3348212"/>
            <a:ext cx="9188605" cy="2215991"/>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Problem-solving (can also be a hypothetical question)</a:t>
            </a:r>
          </a:p>
          <a:p>
            <a:pPr lvl="0">
              <a:spcBef>
                <a:spcPts val="600"/>
              </a:spcBef>
              <a:spcAft>
                <a:spcPts val="600"/>
              </a:spcAft>
            </a:pPr>
            <a:r>
              <a:rPr lang="en-US" sz="3200" dirty="0">
                <a:solidFill>
                  <a:schemeClr val="accent2">
                    <a:lumMod val="75000"/>
                  </a:schemeClr>
                </a:solidFill>
                <a:latin typeface="Gentona Book"/>
              </a:rPr>
              <a:t>What problems have you encountered AND how have you </a:t>
            </a:r>
            <a:r>
              <a:rPr lang="en-US" sz="3200" u="sng" dirty="0">
                <a:solidFill>
                  <a:schemeClr val="accent2">
                    <a:lumMod val="75000"/>
                  </a:schemeClr>
                </a:solidFill>
                <a:latin typeface="Gentona Book"/>
              </a:rPr>
              <a:t>solved</a:t>
            </a:r>
            <a:r>
              <a:rPr lang="en-US" sz="3200" dirty="0">
                <a:solidFill>
                  <a:schemeClr val="accent2">
                    <a:lumMod val="75000"/>
                  </a:schemeClr>
                </a:solidFill>
                <a:latin typeface="Gentona Book"/>
              </a:rPr>
              <a:t> them?</a:t>
            </a:r>
          </a:p>
        </p:txBody>
      </p:sp>
    </p:spTree>
    <p:extLst>
      <p:ext uri="{BB962C8B-B14F-4D97-AF65-F5344CB8AC3E}">
        <p14:creationId xmlns:p14="http://schemas.microsoft.com/office/powerpoint/2010/main" val="11897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MY EXPERIENCE</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71239" y="1701391"/>
            <a:ext cx="7723292" cy="4549835"/>
          </a:xfrm>
          <a:prstGeom prst="rect">
            <a:avLst/>
          </a:prstGeom>
          <a:noFill/>
        </p:spPr>
        <p:txBody>
          <a:bodyPr wrap="square" rtlCol="0">
            <a:spAutoFit/>
          </a:bodyPr>
          <a:lstStyle/>
          <a:p>
            <a:pPr marL="214313" indent="-214313">
              <a:lnSpc>
                <a:spcPct val="150000"/>
              </a:lnSpc>
              <a:buFont typeface="Arial" charset="0"/>
              <a:buChar char="•"/>
            </a:pPr>
            <a:r>
              <a:rPr lang="en-US" sz="2800" dirty="0">
                <a:solidFill>
                  <a:srgbClr val="002060"/>
                </a:solidFill>
                <a:latin typeface="Gentona Book" charset="0"/>
                <a:ea typeface="Gentona Book" charset="0"/>
                <a:cs typeface="Gentona Book" charset="0"/>
              </a:rPr>
              <a:t>3 Faculty Interviews: Offered 2 positions</a:t>
            </a:r>
          </a:p>
          <a:p>
            <a:pPr marL="214313" indent="-214313">
              <a:lnSpc>
                <a:spcPct val="150000"/>
              </a:lnSpc>
              <a:buFont typeface="Arial" charset="0"/>
              <a:buChar char="•"/>
            </a:pPr>
            <a:r>
              <a:rPr lang="en-US" sz="2800" dirty="0">
                <a:solidFill>
                  <a:srgbClr val="002060"/>
                </a:solidFill>
                <a:latin typeface="Gentona Book" charset="0"/>
                <a:ea typeface="Gentona Book" charset="0"/>
                <a:cs typeface="Gentona Book" charset="0"/>
              </a:rPr>
              <a:t>Attended about a dozen faculty interviews</a:t>
            </a:r>
          </a:p>
          <a:p>
            <a:pPr marL="214313" indent="-214313">
              <a:lnSpc>
                <a:spcPct val="150000"/>
              </a:lnSpc>
              <a:buFont typeface="Arial" charset="0"/>
              <a:buChar char="•"/>
            </a:pPr>
            <a:r>
              <a:rPr lang="en-US" sz="2800" dirty="0">
                <a:solidFill>
                  <a:srgbClr val="002060"/>
                </a:solidFill>
                <a:latin typeface="Gentona Book" charset="0"/>
                <a:ea typeface="Gentona Book" charset="0"/>
                <a:cs typeface="Gentona Book" charset="0"/>
              </a:rPr>
              <a:t>Member of 6 faculty search committees</a:t>
            </a:r>
          </a:p>
          <a:p>
            <a:pPr marL="214313" indent="-214313">
              <a:lnSpc>
                <a:spcPct val="150000"/>
              </a:lnSpc>
              <a:buFont typeface="Arial" charset="0"/>
              <a:buChar char="•"/>
            </a:pPr>
            <a:r>
              <a:rPr lang="en-US" sz="2800" dirty="0">
                <a:solidFill>
                  <a:srgbClr val="002060"/>
                </a:solidFill>
                <a:latin typeface="Gentona Book" charset="0"/>
                <a:ea typeface="Gentona Book" charset="0"/>
                <a:cs typeface="Gentona Book" charset="0"/>
              </a:rPr>
              <a:t>Chaired 3 search committees</a:t>
            </a:r>
          </a:p>
          <a:p>
            <a:pPr marL="214313" indent="-214313">
              <a:lnSpc>
                <a:spcPct val="150000"/>
              </a:lnSpc>
              <a:buFont typeface="Arial" charset="0"/>
              <a:buChar char="•"/>
            </a:pPr>
            <a:r>
              <a:rPr lang="en-US" sz="2800" dirty="0">
                <a:solidFill>
                  <a:srgbClr val="002060"/>
                </a:solidFill>
                <a:latin typeface="Gentona Book" charset="0"/>
                <a:ea typeface="Gentona Book" charset="0"/>
                <a:cs typeface="Gentona Book" charset="0"/>
              </a:rPr>
              <a:t>Recently participated in ~30 zoom interviews</a:t>
            </a:r>
          </a:p>
          <a:p>
            <a:pPr marL="214313" indent="-214313">
              <a:lnSpc>
                <a:spcPct val="150000"/>
              </a:lnSpc>
              <a:buFont typeface="Arial" charset="0"/>
              <a:buChar char="•"/>
            </a:pPr>
            <a:r>
              <a:rPr lang="en-US" sz="2800" dirty="0">
                <a:solidFill>
                  <a:srgbClr val="002060"/>
                </a:solidFill>
                <a:latin typeface="Gentona Book" charset="0"/>
                <a:ea typeface="Gentona Book" charset="0"/>
                <a:cs typeface="Gentona Book" charset="0"/>
              </a:rPr>
              <a:t>Will be presenting my own “non-scientific” views! (there are different views and different fields!)</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Tree>
    <p:extLst>
      <p:ext uri="{BB962C8B-B14F-4D97-AF65-F5344CB8AC3E}">
        <p14:creationId xmlns:p14="http://schemas.microsoft.com/office/powerpoint/2010/main" val="13941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569660"/>
          </a:xfrm>
          <a:prstGeom prst="rect">
            <a:avLst/>
          </a:prstGeom>
          <a:noFill/>
        </p:spPr>
        <p:txBody>
          <a:bodyPr wrap="square" rtlCol="0">
            <a:spAutoFit/>
          </a:bodyPr>
          <a:lstStyle/>
          <a:p>
            <a:pPr marL="514350" lvl="0" indent="-514350">
              <a:buFont typeface="+mj-lt"/>
              <a:buAutoNum type="arabicPeriod" startAt="13"/>
            </a:pPr>
            <a:r>
              <a:rPr lang="en-US" sz="3200" dirty="0">
                <a:solidFill>
                  <a:schemeClr val="accent5">
                    <a:lumMod val="50000"/>
                  </a:schemeClr>
                </a:solidFill>
                <a:latin typeface="Gentona Book"/>
              </a:rPr>
              <a:t> Is there anything that you would like to share that you have not been able to in other questions?</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0" y="3363662"/>
            <a:ext cx="9188605" cy="2215991"/>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This is an opportunity to point out of emphasize any point that you judge as really important.</a:t>
            </a:r>
          </a:p>
          <a:p>
            <a:pPr lvl="0">
              <a:spcBef>
                <a:spcPts val="600"/>
              </a:spcBef>
              <a:spcAft>
                <a:spcPts val="600"/>
              </a:spcAft>
            </a:pPr>
            <a:r>
              <a:rPr lang="en-US" sz="3200" dirty="0">
                <a:solidFill>
                  <a:schemeClr val="accent2">
                    <a:lumMod val="75000"/>
                  </a:schemeClr>
                </a:solidFill>
                <a:latin typeface="Gentona Book"/>
              </a:rPr>
              <a:t>It is great to </a:t>
            </a:r>
            <a:r>
              <a:rPr lang="en-US" sz="3200" u="sng" dirty="0">
                <a:solidFill>
                  <a:schemeClr val="accent2">
                    <a:lumMod val="75000"/>
                  </a:schemeClr>
                </a:solidFill>
                <a:latin typeface="Gentona Book"/>
              </a:rPr>
              <a:t>reiterate</a:t>
            </a:r>
            <a:r>
              <a:rPr lang="en-US" sz="3200" dirty="0">
                <a:solidFill>
                  <a:schemeClr val="accent2">
                    <a:lumMod val="75000"/>
                  </a:schemeClr>
                </a:solidFill>
                <a:latin typeface="Gentona Book"/>
              </a:rPr>
              <a:t> your </a:t>
            </a:r>
            <a:r>
              <a:rPr lang="en-US" sz="3200" b="1" dirty="0">
                <a:solidFill>
                  <a:schemeClr val="accent2">
                    <a:lumMod val="75000"/>
                  </a:schemeClr>
                </a:solidFill>
                <a:latin typeface="Gentona Book"/>
              </a:rPr>
              <a:t>enthusiasm</a:t>
            </a:r>
            <a:r>
              <a:rPr lang="en-US" sz="3200" dirty="0">
                <a:solidFill>
                  <a:schemeClr val="accent2">
                    <a:lumMod val="75000"/>
                  </a:schemeClr>
                </a:solidFill>
                <a:latin typeface="Gentona Book"/>
              </a:rPr>
              <a:t> for the position!</a:t>
            </a:r>
          </a:p>
        </p:txBody>
      </p:sp>
    </p:spTree>
    <p:extLst>
      <p:ext uri="{BB962C8B-B14F-4D97-AF65-F5344CB8AC3E}">
        <p14:creationId xmlns:p14="http://schemas.microsoft.com/office/powerpoint/2010/main" val="7607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569660"/>
          </a:xfrm>
          <a:prstGeom prst="rect">
            <a:avLst/>
          </a:prstGeom>
          <a:noFill/>
        </p:spPr>
        <p:txBody>
          <a:bodyPr wrap="square" rtlCol="0">
            <a:spAutoFit/>
          </a:bodyPr>
          <a:lstStyle/>
          <a:p>
            <a:pPr marL="514350" indent="-514350">
              <a:buFont typeface="+mj-lt"/>
              <a:buAutoNum type="arabicPeriod" startAt="14"/>
            </a:pPr>
            <a:r>
              <a:rPr lang="en-US" sz="3200" dirty="0">
                <a:solidFill>
                  <a:schemeClr val="accent5">
                    <a:lumMod val="50000"/>
                  </a:schemeClr>
                </a:solidFill>
                <a:latin typeface="Gentona Book"/>
              </a:rPr>
              <a:t> What leadership skills do you find most useful? How do you describe your leadership style?</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0" y="3291626"/>
            <a:ext cx="9188605" cy="3016210"/>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Similar to mentoring question but more broad</a:t>
            </a:r>
          </a:p>
          <a:p>
            <a:pPr lvl="0">
              <a:spcBef>
                <a:spcPts val="600"/>
              </a:spcBef>
              <a:spcAft>
                <a:spcPts val="600"/>
              </a:spcAft>
            </a:pPr>
            <a:r>
              <a:rPr lang="en-US" sz="3200" dirty="0">
                <a:solidFill>
                  <a:schemeClr val="accent2">
                    <a:lumMod val="75000"/>
                  </a:schemeClr>
                </a:solidFill>
                <a:latin typeface="Gentona Book"/>
              </a:rPr>
              <a:t>You need a plan</a:t>
            </a:r>
          </a:p>
          <a:p>
            <a:pPr lvl="0">
              <a:spcBef>
                <a:spcPts val="600"/>
              </a:spcBef>
              <a:spcAft>
                <a:spcPts val="600"/>
              </a:spcAft>
            </a:pPr>
            <a:r>
              <a:rPr lang="en-US" sz="3200" dirty="0">
                <a:solidFill>
                  <a:schemeClr val="accent2">
                    <a:lumMod val="75000"/>
                  </a:schemeClr>
                </a:solidFill>
                <a:latin typeface="Gentona Book"/>
              </a:rPr>
              <a:t>You can use your own examples</a:t>
            </a:r>
          </a:p>
          <a:p>
            <a:pPr lvl="0">
              <a:spcBef>
                <a:spcPts val="600"/>
              </a:spcBef>
              <a:spcAft>
                <a:spcPts val="600"/>
              </a:spcAft>
            </a:pPr>
            <a:r>
              <a:rPr lang="en-US" sz="3200" dirty="0">
                <a:solidFill>
                  <a:schemeClr val="accent2">
                    <a:lumMod val="75000"/>
                  </a:schemeClr>
                </a:solidFill>
                <a:latin typeface="Gentona Book"/>
              </a:rPr>
              <a:t>You can use your mentors’ examples (good and bad)</a:t>
            </a:r>
          </a:p>
        </p:txBody>
      </p:sp>
    </p:spTree>
    <p:extLst>
      <p:ext uri="{BB962C8B-B14F-4D97-AF65-F5344CB8AC3E}">
        <p14:creationId xmlns:p14="http://schemas.microsoft.com/office/powerpoint/2010/main" val="26280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indent="-514350">
              <a:buFont typeface="+mj-lt"/>
              <a:buAutoNum type="arabicPeriod" startAt="15"/>
            </a:pPr>
            <a:r>
              <a:rPr lang="en-US" sz="3200" dirty="0">
                <a:solidFill>
                  <a:schemeClr val="accent5">
                    <a:lumMod val="50000"/>
                  </a:schemeClr>
                </a:solidFill>
                <a:latin typeface="Gentona Book"/>
              </a:rPr>
              <a:t> If there was one thing that you would like to improve about yourself, what might that be?</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3334215" y="6276894"/>
            <a:ext cx="2628900" cy="584775"/>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“My accent</a:t>
            </a:r>
            <a:r>
              <a:rPr lang="en-US" sz="3200" dirty="0">
                <a:solidFill>
                  <a:schemeClr val="accent2">
                    <a:lumMod val="75000"/>
                  </a:schemeClr>
                </a:solidFill>
                <a:latin typeface="Gentona Book"/>
                <a:sym typeface="Wingdings" panose="05000000000000000000" pitchFamily="2" charset="2"/>
              </a:rPr>
              <a:t>”</a:t>
            </a:r>
            <a:endParaRPr lang="en-US" sz="3200" dirty="0">
              <a:solidFill>
                <a:schemeClr val="accent2">
                  <a:lumMod val="75000"/>
                </a:schemeClr>
              </a:solidFill>
              <a:latin typeface="Gentona Book"/>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2418" y="2903921"/>
            <a:ext cx="3934558" cy="3410929"/>
          </a:xfrm>
          <a:prstGeom prst="rect">
            <a:avLst/>
          </a:prstGeom>
        </p:spPr>
      </p:pic>
    </p:spTree>
    <p:extLst>
      <p:ext uri="{BB962C8B-B14F-4D97-AF65-F5344CB8AC3E}">
        <p14:creationId xmlns:p14="http://schemas.microsoft.com/office/powerpoint/2010/main" val="96226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indent="-514350">
              <a:buFont typeface="+mj-lt"/>
              <a:buAutoNum type="arabicPeriod" startAt="15"/>
            </a:pPr>
            <a:r>
              <a:rPr lang="en-US" sz="3200" dirty="0">
                <a:solidFill>
                  <a:schemeClr val="accent5">
                    <a:lumMod val="50000"/>
                  </a:schemeClr>
                </a:solidFill>
                <a:latin typeface="Gentona Book"/>
              </a:rPr>
              <a:t> If there was one thing that you would like to improve about yourself, what might that be?</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0" y="3291626"/>
            <a:ext cx="9188605" cy="3016210"/>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Be genuine</a:t>
            </a:r>
          </a:p>
          <a:p>
            <a:pPr lvl="0">
              <a:spcBef>
                <a:spcPts val="600"/>
              </a:spcBef>
              <a:spcAft>
                <a:spcPts val="600"/>
              </a:spcAft>
            </a:pPr>
            <a:r>
              <a:rPr lang="en-US" sz="3200" dirty="0">
                <a:solidFill>
                  <a:schemeClr val="accent2">
                    <a:lumMod val="75000"/>
                  </a:schemeClr>
                </a:solidFill>
                <a:latin typeface="Gentona Book"/>
              </a:rPr>
              <a:t>Be honest, but don’t shoot yourself in the foot! </a:t>
            </a:r>
            <a:r>
              <a:rPr lang="en-US" sz="3200" dirty="0">
                <a:solidFill>
                  <a:schemeClr val="accent2">
                    <a:lumMod val="75000"/>
                  </a:schemeClr>
                </a:solidFill>
                <a:latin typeface="Gentona Book"/>
                <a:sym typeface="Wingdings" panose="05000000000000000000" pitchFamily="2" charset="2"/>
              </a:rPr>
              <a:t></a:t>
            </a:r>
          </a:p>
          <a:p>
            <a:pPr lvl="0">
              <a:spcBef>
                <a:spcPts val="600"/>
              </a:spcBef>
              <a:spcAft>
                <a:spcPts val="600"/>
              </a:spcAft>
            </a:pPr>
            <a:r>
              <a:rPr lang="en-US" sz="3200" dirty="0">
                <a:solidFill>
                  <a:schemeClr val="accent2">
                    <a:lumMod val="75000"/>
                  </a:schemeClr>
                </a:solidFill>
                <a:latin typeface="Gentona Book"/>
                <a:sym typeface="Wingdings" panose="05000000000000000000" pitchFamily="2" charset="2"/>
              </a:rPr>
              <a:t>“I </a:t>
            </a:r>
            <a:r>
              <a:rPr lang="en-US" sz="3200" dirty="0" err="1">
                <a:solidFill>
                  <a:schemeClr val="accent2">
                    <a:lumMod val="75000"/>
                  </a:schemeClr>
                </a:solidFill>
                <a:latin typeface="Gentona Book"/>
                <a:sym typeface="Wingdings" panose="05000000000000000000" pitchFamily="2" charset="2"/>
              </a:rPr>
              <a:t>wanna</a:t>
            </a:r>
            <a:r>
              <a:rPr lang="en-US" sz="3200" dirty="0">
                <a:solidFill>
                  <a:schemeClr val="accent2">
                    <a:lumMod val="75000"/>
                  </a:schemeClr>
                </a:solidFill>
                <a:latin typeface="Gentona Book"/>
                <a:sym typeface="Wingdings" panose="05000000000000000000" pitchFamily="2" charset="2"/>
              </a:rPr>
              <a:t> create less enemies” :o</a:t>
            </a:r>
          </a:p>
          <a:p>
            <a:pPr lvl="0">
              <a:spcBef>
                <a:spcPts val="600"/>
              </a:spcBef>
              <a:spcAft>
                <a:spcPts val="600"/>
              </a:spcAft>
            </a:pPr>
            <a:r>
              <a:rPr lang="en-US" sz="3200" dirty="0">
                <a:solidFill>
                  <a:schemeClr val="accent2">
                    <a:lumMod val="75000"/>
                  </a:schemeClr>
                </a:solidFill>
                <a:latin typeface="Gentona Book"/>
                <a:sym typeface="Wingdings" panose="05000000000000000000" pitchFamily="2" charset="2"/>
              </a:rPr>
              <a:t>“I'm constantly trying to be more considerate of others point of views”</a:t>
            </a:r>
            <a:endParaRPr lang="en-US" sz="3200" dirty="0">
              <a:solidFill>
                <a:schemeClr val="accent2">
                  <a:lumMod val="75000"/>
                </a:schemeClr>
              </a:solidFill>
              <a:latin typeface="Gentona Book"/>
            </a:endParaRPr>
          </a:p>
        </p:txBody>
      </p:sp>
    </p:spTree>
    <p:extLst>
      <p:ext uri="{BB962C8B-B14F-4D97-AF65-F5344CB8AC3E}">
        <p14:creationId xmlns:p14="http://schemas.microsoft.com/office/powerpoint/2010/main" val="142533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16"/>
            </a:pPr>
            <a:r>
              <a:rPr lang="en-US" sz="3200" dirty="0">
                <a:solidFill>
                  <a:schemeClr val="accent5">
                    <a:lumMod val="50000"/>
                  </a:schemeClr>
                </a:solidFill>
                <a:latin typeface="Gentona Book"/>
              </a:rPr>
              <a:t> What would you describe as your most positive attribute?</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0" y="3291626"/>
            <a:ext cx="9188605" cy="3016210"/>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Be genuine</a:t>
            </a:r>
          </a:p>
          <a:p>
            <a:pPr lvl="0">
              <a:spcBef>
                <a:spcPts val="600"/>
              </a:spcBef>
              <a:spcAft>
                <a:spcPts val="600"/>
              </a:spcAft>
            </a:pPr>
            <a:r>
              <a:rPr lang="en-US" sz="3200" dirty="0">
                <a:solidFill>
                  <a:schemeClr val="accent2">
                    <a:lumMod val="75000"/>
                  </a:schemeClr>
                </a:solidFill>
                <a:latin typeface="Gentona Book"/>
              </a:rPr>
              <a:t>Be confident</a:t>
            </a:r>
          </a:p>
          <a:p>
            <a:pPr lvl="0">
              <a:spcBef>
                <a:spcPts val="600"/>
              </a:spcBef>
              <a:spcAft>
                <a:spcPts val="600"/>
              </a:spcAft>
            </a:pPr>
            <a:r>
              <a:rPr lang="en-US" sz="3200" dirty="0">
                <a:solidFill>
                  <a:schemeClr val="accent2">
                    <a:lumMod val="75000"/>
                  </a:schemeClr>
                </a:solidFill>
                <a:latin typeface="Gentona Book"/>
              </a:rPr>
              <a:t>Fine line between being arrogant and confident</a:t>
            </a:r>
          </a:p>
          <a:p>
            <a:pPr lvl="0">
              <a:spcBef>
                <a:spcPts val="600"/>
              </a:spcBef>
              <a:spcAft>
                <a:spcPts val="600"/>
              </a:spcAft>
            </a:pPr>
            <a:r>
              <a:rPr lang="en-US" sz="3200" dirty="0">
                <a:solidFill>
                  <a:schemeClr val="accent2">
                    <a:lumMod val="75000"/>
                  </a:schemeClr>
                </a:solidFill>
                <a:latin typeface="Gentona Book"/>
              </a:rPr>
              <a:t>It is great when your attributes match faculty perceptions! (and expectations for the job!) </a:t>
            </a:r>
          </a:p>
        </p:txBody>
      </p:sp>
    </p:spTree>
    <p:extLst>
      <p:ext uri="{BB962C8B-B14F-4D97-AF65-F5344CB8AC3E}">
        <p14:creationId xmlns:p14="http://schemas.microsoft.com/office/powerpoint/2010/main" val="8082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569660"/>
          </a:xfrm>
          <a:prstGeom prst="rect">
            <a:avLst/>
          </a:prstGeom>
          <a:noFill/>
        </p:spPr>
        <p:txBody>
          <a:bodyPr wrap="square" rtlCol="0">
            <a:spAutoFit/>
          </a:bodyPr>
          <a:lstStyle/>
          <a:p>
            <a:pPr marL="514350" lvl="0" indent="-514350">
              <a:buFont typeface="+mj-lt"/>
              <a:buAutoNum type="arabicPeriod" startAt="17"/>
            </a:pPr>
            <a:r>
              <a:rPr lang="en-US" sz="3200" dirty="0">
                <a:solidFill>
                  <a:schemeClr val="accent5">
                    <a:lumMod val="50000"/>
                  </a:schemeClr>
                </a:solidFill>
                <a:latin typeface="Gentona Book"/>
              </a:rPr>
              <a:t> What is a likely timeline for when you would be ready to assume the new position should it be offered to you?</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0" y="3625733"/>
            <a:ext cx="9188605" cy="2215991"/>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When can you realistically start?</a:t>
            </a:r>
          </a:p>
          <a:p>
            <a:pPr lvl="0">
              <a:spcBef>
                <a:spcPts val="600"/>
              </a:spcBef>
              <a:spcAft>
                <a:spcPts val="600"/>
              </a:spcAft>
            </a:pPr>
            <a:r>
              <a:rPr lang="en-US" sz="3200" dirty="0">
                <a:solidFill>
                  <a:schemeClr val="accent2">
                    <a:lumMod val="75000"/>
                  </a:schemeClr>
                </a:solidFill>
                <a:latin typeface="Gentona Book"/>
              </a:rPr>
              <a:t>Are you a grad student, postdoc, faculty (would you bring students?), prior commitments, family, etc.</a:t>
            </a:r>
          </a:p>
        </p:txBody>
      </p:sp>
    </p:spTree>
    <p:extLst>
      <p:ext uri="{BB962C8B-B14F-4D97-AF65-F5344CB8AC3E}">
        <p14:creationId xmlns:p14="http://schemas.microsoft.com/office/powerpoint/2010/main" val="415316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18"/>
            </a:pPr>
            <a:r>
              <a:rPr lang="en-US" sz="3200" dirty="0">
                <a:solidFill>
                  <a:schemeClr val="accent5">
                    <a:lumMod val="50000"/>
                  </a:schemeClr>
                </a:solidFill>
                <a:latin typeface="Gentona Book"/>
              </a:rPr>
              <a:t> Is there anything about this position that might give you any concern?</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0" y="3291626"/>
            <a:ext cx="9188605" cy="1723549"/>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Ideally no, but if you have, here is the time.</a:t>
            </a:r>
          </a:p>
          <a:p>
            <a:pPr lvl="0">
              <a:spcBef>
                <a:spcPts val="600"/>
              </a:spcBef>
              <a:spcAft>
                <a:spcPts val="600"/>
              </a:spcAft>
            </a:pPr>
            <a:r>
              <a:rPr lang="en-US" sz="3200" dirty="0">
                <a:solidFill>
                  <a:schemeClr val="accent2">
                    <a:lumMod val="75000"/>
                  </a:schemeClr>
                </a:solidFill>
                <a:latin typeface="Gentona Book"/>
              </a:rPr>
              <a:t>Another opportunity to ask questions or share something that hasn’t been shared before.</a:t>
            </a:r>
          </a:p>
        </p:txBody>
      </p:sp>
    </p:spTree>
    <p:extLst>
      <p:ext uri="{BB962C8B-B14F-4D97-AF65-F5344CB8AC3E}">
        <p14:creationId xmlns:p14="http://schemas.microsoft.com/office/powerpoint/2010/main" val="41542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1077218"/>
          </a:xfrm>
          <a:prstGeom prst="rect">
            <a:avLst/>
          </a:prstGeom>
          <a:noFill/>
        </p:spPr>
        <p:txBody>
          <a:bodyPr wrap="square" rtlCol="0">
            <a:spAutoFit/>
          </a:bodyPr>
          <a:lstStyle/>
          <a:p>
            <a:pPr marL="514350" lvl="0" indent="-514350">
              <a:buFont typeface="+mj-lt"/>
              <a:buAutoNum type="arabicPeriod" startAt="19"/>
            </a:pPr>
            <a:r>
              <a:rPr lang="en-US" sz="3200" dirty="0">
                <a:solidFill>
                  <a:schemeClr val="accent5">
                    <a:lumMod val="50000"/>
                  </a:schemeClr>
                </a:solidFill>
                <a:latin typeface="Gentona Book"/>
              </a:rPr>
              <a:t> Do you have any other questions for the committee?</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0" y="3291626"/>
            <a:ext cx="9188605" cy="3016210"/>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Yes! Many if possible! Three is a good number.</a:t>
            </a:r>
          </a:p>
          <a:p>
            <a:pPr lvl="0">
              <a:spcBef>
                <a:spcPts val="600"/>
              </a:spcBef>
              <a:spcAft>
                <a:spcPts val="600"/>
              </a:spcAft>
            </a:pPr>
            <a:r>
              <a:rPr lang="en-US" sz="3200" dirty="0">
                <a:solidFill>
                  <a:schemeClr val="accent2">
                    <a:lumMod val="75000"/>
                  </a:schemeClr>
                </a:solidFill>
                <a:latin typeface="Gentona Book"/>
              </a:rPr>
              <a:t>Expectations</a:t>
            </a:r>
          </a:p>
          <a:p>
            <a:pPr lvl="0">
              <a:spcBef>
                <a:spcPts val="600"/>
              </a:spcBef>
              <a:spcAft>
                <a:spcPts val="600"/>
              </a:spcAft>
            </a:pPr>
            <a:r>
              <a:rPr lang="en-US" sz="3200" dirty="0">
                <a:solidFill>
                  <a:schemeClr val="accent2">
                    <a:lumMod val="75000"/>
                  </a:schemeClr>
                </a:solidFill>
                <a:latin typeface="Gentona Book"/>
              </a:rPr>
              <a:t>Resources</a:t>
            </a:r>
          </a:p>
          <a:p>
            <a:pPr lvl="0">
              <a:spcBef>
                <a:spcPts val="600"/>
              </a:spcBef>
              <a:spcAft>
                <a:spcPts val="600"/>
              </a:spcAft>
            </a:pPr>
            <a:r>
              <a:rPr lang="en-US" sz="3200" dirty="0">
                <a:solidFill>
                  <a:schemeClr val="accent2">
                    <a:lumMod val="75000"/>
                  </a:schemeClr>
                </a:solidFill>
                <a:latin typeface="Gentona Book"/>
              </a:rPr>
              <a:t>What am I going to get? vs. What can I earn there?</a:t>
            </a:r>
          </a:p>
        </p:txBody>
      </p:sp>
    </p:spTree>
    <p:extLst>
      <p:ext uri="{BB962C8B-B14F-4D97-AF65-F5344CB8AC3E}">
        <p14:creationId xmlns:p14="http://schemas.microsoft.com/office/powerpoint/2010/main" val="214346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794002"/>
            <a:ext cx="9188605" cy="584775"/>
          </a:xfrm>
          <a:prstGeom prst="rect">
            <a:avLst/>
          </a:prstGeom>
          <a:noFill/>
        </p:spPr>
        <p:txBody>
          <a:bodyPr wrap="square" rtlCol="0">
            <a:spAutoFit/>
          </a:bodyPr>
          <a:lstStyle/>
          <a:p>
            <a:pPr lvl="0"/>
            <a:r>
              <a:rPr lang="en-US" sz="3200" dirty="0">
                <a:solidFill>
                  <a:schemeClr val="accent5">
                    <a:lumMod val="50000"/>
                  </a:schemeClr>
                </a:solidFill>
                <a:latin typeface="Gentona Book"/>
              </a:rPr>
              <a:t>Other questions:</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12" name="TextBox 11"/>
          <p:cNvSpPr txBox="1"/>
          <p:nvPr/>
        </p:nvSpPr>
        <p:spPr>
          <a:xfrm>
            <a:off x="0" y="2324476"/>
            <a:ext cx="9188605" cy="4462760"/>
          </a:xfrm>
          <a:prstGeom prst="rect">
            <a:avLst/>
          </a:prstGeom>
          <a:noFill/>
        </p:spPr>
        <p:txBody>
          <a:bodyPr wrap="square" rtlCol="0">
            <a:spAutoFit/>
          </a:bodyPr>
          <a:lstStyle/>
          <a:p>
            <a:pPr lvl="0">
              <a:spcBef>
                <a:spcPts val="600"/>
              </a:spcBef>
              <a:spcAft>
                <a:spcPts val="600"/>
              </a:spcAft>
            </a:pPr>
            <a:r>
              <a:rPr lang="en-US" sz="3200" dirty="0">
                <a:solidFill>
                  <a:schemeClr val="accent2">
                    <a:lumMod val="75000"/>
                  </a:schemeClr>
                </a:solidFill>
                <a:latin typeface="Gentona Book"/>
              </a:rPr>
              <a:t>Know your audience!</a:t>
            </a:r>
          </a:p>
          <a:p>
            <a:pPr lvl="0">
              <a:spcBef>
                <a:spcPts val="600"/>
              </a:spcBef>
              <a:spcAft>
                <a:spcPts val="600"/>
              </a:spcAft>
            </a:pPr>
            <a:r>
              <a:rPr lang="en-US" sz="3200" dirty="0">
                <a:solidFill>
                  <a:schemeClr val="accent2">
                    <a:lumMod val="75000"/>
                  </a:schemeClr>
                </a:solidFill>
                <a:latin typeface="Gentona Book"/>
              </a:rPr>
              <a:t>	Faculty, Staff, Students, Chair, Deans</a:t>
            </a:r>
          </a:p>
          <a:p>
            <a:pPr lvl="0">
              <a:spcBef>
                <a:spcPts val="600"/>
              </a:spcBef>
              <a:spcAft>
                <a:spcPts val="600"/>
              </a:spcAft>
            </a:pPr>
            <a:r>
              <a:rPr lang="en-US" sz="3200" dirty="0">
                <a:solidFill>
                  <a:schemeClr val="accent2">
                    <a:lumMod val="75000"/>
                  </a:schemeClr>
                </a:solidFill>
                <a:latin typeface="Gentona Book"/>
              </a:rPr>
              <a:t>Hypothetical questions</a:t>
            </a:r>
          </a:p>
          <a:p>
            <a:pPr lvl="0">
              <a:spcBef>
                <a:spcPts val="600"/>
              </a:spcBef>
              <a:spcAft>
                <a:spcPts val="600"/>
              </a:spcAft>
            </a:pPr>
            <a:r>
              <a:rPr lang="en-US" sz="3200" dirty="0">
                <a:solidFill>
                  <a:schemeClr val="accent2">
                    <a:lumMod val="75000"/>
                  </a:schemeClr>
                </a:solidFill>
                <a:latin typeface="Gentona Book"/>
              </a:rPr>
              <a:t>Extension, outreach, service</a:t>
            </a:r>
          </a:p>
          <a:p>
            <a:pPr lvl="0">
              <a:spcBef>
                <a:spcPts val="600"/>
              </a:spcBef>
              <a:spcAft>
                <a:spcPts val="600"/>
              </a:spcAft>
            </a:pPr>
            <a:r>
              <a:rPr lang="en-US" sz="3200" dirty="0">
                <a:solidFill>
                  <a:schemeClr val="accent2">
                    <a:lumMod val="75000"/>
                  </a:schemeClr>
                </a:solidFill>
                <a:latin typeface="Gentona Book"/>
              </a:rPr>
              <a:t>Position-specific, etc.</a:t>
            </a:r>
          </a:p>
          <a:p>
            <a:pPr lvl="0">
              <a:spcBef>
                <a:spcPts val="600"/>
              </a:spcBef>
              <a:spcAft>
                <a:spcPts val="600"/>
              </a:spcAft>
            </a:pPr>
            <a:r>
              <a:rPr lang="en-US" sz="3200" dirty="0">
                <a:solidFill>
                  <a:schemeClr val="accent2">
                    <a:lumMod val="75000"/>
                  </a:schemeClr>
                </a:solidFill>
                <a:latin typeface="Gentona Book"/>
              </a:rPr>
              <a:t>Know your needs (facility, equipment, etc.)</a:t>
            </a:r>
          </a:p>
          <a:p>
            <a:pPr lvl="0">
              <a:spcBef>
                <a:spcPts val="600"/>
              </a:spcBef>
              <a:spcAft>
                <a:spcPts val="600"/>
              </a:spcAft>
            </a:pPr>
            <a:r>
              <a:rPr lang="en-US" sz="3200" dirty="0">
                <a:solidFill>
                  <a:schemeClr val="accent2">
                    <a:lumMod val="75000"/>
                  </a:schemeClr>
                </a:solidFill>
                <a:latin typeface="Gentona Book"/>
              </a:rPr>
              <a:t>Accommodation concerns? (ask the Dept. Chair)</a:t>
            </a:r>
          </a:p>
        </p:txBody>
      </p:sp>
    </p:spTree>
    <p:extLst>
      <p:ext uri="{BB962C8B-B14F-4D97-AF65-F5344CB8AC3E}">
        <p14:creationId xmlns:p14="http://schemas.microsoft.com/office/powerpoint/2010/main" val="38514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7" name="TextBox 6"/>
          <p:cNvSpPr txBox="1"/>
          <p:nvPr/>
        </p:nvSpPr>
        <p:spPr>
          <a:xfrm>
            <a:off x="522392" y="238627"/>
            <a:ext cx="4757712" cy="646331"/>
          </a:xfrm>
          <a:prstGeom prst="rect">
            <a:avLst/>
          </a:prstGeom>
          <a:noFill/>
        </p:spPr>
        <p:txBody>
          <a:bodyPr wrap="square" rtlCol="0">
            <a:spAutoFit/>
          </a:bodyPr>
          <a:lstStyle/>
          <a:p>
            <a:r>
              <a:rPr lang="en-US" sz="3600" b="1" dirty="0">
                <a:solidFill>
                  <a:srgbClr val="F37021"/>
                </a:solidFill>
                <a:latin typeface="Gentona SemiBold" charset="0"/>
                <a:ea typeface="Gentona SemiBold" charset="0"/>
                <a:cs typeface="Gentona SemiBold" charset="0"/>
              </a:rPr>
              <a:t>Further tips:</a:t>
            </a:r>
          </a:p>
        </p:txBody>
      </p:sp>
      <p:cxnSp>
        <p:nvCxnSpPr>
          <p:cNvPr id="10" name="Straight Connector 9"/>
          <p:cNvCxnSpPr/>
          <p:nvPr/>
        </p:nvCxnSpPr>
        <p:spPr>
          <a:xfrm>
            <a:off x="-44605" y="853956"/>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6" y="1156267"/>
            <a:ext cx="8399311" cy="5171737"/>
          </a:xfrm>
          <a:prstGeom prst="rect">
            <a:avLst/>
          </a:prstGeom>
          <a:noFill/>
        </p:spPr>
        <p:txBody>
          <a:bodyPr wrap="square" rtlCol="0">
            <a:spAutoFit/>
          </a:bodyPr>
          <a:lstStyle/>
          <a:p>
            <a:pPr marL="214313" indent="-214313">
              <a:lnSpc>
                <a:spcPct val="150000"/>
              </a:lnSpc>
              <a:buFont typeface="Arial" charset="0"/>
              <a:buChar char="•"/>
            </a:pPr>
            <a:r>
              <a:rPr lang="en-US" sz="3200" dirty="0">
                <a:solidFill>
                  <a:srgbClr val="002060"/>
                </a:solidFill>
                <a:latin typeface="Gentona Book" charset="0"/>
                <a:ea typeface="Gentona Book" charset="0"/>
                <a:cs typeface="Gentona Book" charset="0"/>
              </a:rPr>
              <a:t>A great response will not land you a job, but a terrible one can be a deal breaker!</a:t>
            </a:r>
          </a:p>
          <a:p>
            <a:pPr marL="214313" indent="-214313">
              <a:lnSpc>
                <a:spcPct val="150000"/>
              </a:lnSpc>
              <a:buFont typeface="Arial" charset="0"/>
              <a:buChar char="•"/>
            </a:pPr>
            <a:r>
              <a:rPr lang="en-US" sz="3200" dirty="0">
                <a:solidFill>
                  <a:srgbClr val="002060"/>
                </a:solidFill>
                <a:latin typeface="Gentona Book" charset="0"/>
                <a:ea typeface="Gentona Book" charset="0"/>
                <a:cs typeface="Gentona Book" charset="0"/>
              </a:rPr>
              <a:t>It’s NOT about what YOU want!</a:t>
            </a:r>
          </a:p>
          <a:p>
            <a:pPr marL="214313" indent="-214313">
              <a:lnSpc>
                <a:spcPct val="150000"/>
              </a:lnSpc>
              <a:buFont typeface="Arial" charset="0"/>
              <a:buChar char="•"/>
            </a:pPr>
            <a:r>
              <a:rPr lang="en-US" sz="3200" dirty="0">
                <a:solidFill>
                  <a:srgbClr val="002060"/>
                </a:solidFill>
                <a:latin typeface="Gentona Book" charset="0"/>
                <a:ea typeface="Gentona Book" charset="0"/>
                <a:cs typeface="Gentona Book" charset="0"/>
              </a:rPr>
              <a:t>It’s about what THEY want!</a:t>
            </a:r>
          </a:p>
          <a:p>
            <a:pPr marL="214313" indent="-214313">
              <a:lnSpc>
                <a:spcPct val="150000"/>
              </a:lnSpc>
              <a:buFont typeface="Arial" charset="0"/>
              <a:buChar char="•"/>
            </a:pPr>
            <a:r>
              <a:rPr lang="en-US" sz="3200" dirty="0">
                <a:solidFill>
                  <a:srgbClr val="002060"/>
                </a:solidFill>
                <a:latin typeface="Gentona Book" charset="0"/>
                <a:ea typeface="Gentona Book" charset="0"/>
                <a:cs typeface="Gentona Book" charset="0"/>
              </a:rPr>
              <a:t>What can you bring to the table, how can you help the department be better?</a:t>
            </a:r>
          </a:p>
          <a:p>
            <a:pPr marL="214313" indent="-214313">
              <a:lnSpc>
                <a:spcPct val="150000"/>
              </a:lnSpc>
              <a:buFont typeface="Arial" charset="0"/>
              <a:buChar char="•"/>
            </a:pPr>
            <a:r>
              <a:rPr lang="en-US" sz="3200" dirty="0">
                <a:solidFill>
                  <a:srgbClr val="002060"/>
                </a:solidFill>
                <a:latin typeface="Gentona Book" charset="0"/>
                <a:ea typeface="Gentona Book" charset="0"/>
                <a:cs typeface="Gentona Book" charset="0"/>
              </a:rPr>
              <a:t>Don’t ruminate on previous questions</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Tree>
    <p:extLst>
      <p:ext uri="{BB962C8B-B14F-4D97-AF65-F5344CB8AC3E}">
        <p14:creationId xmlns:p14="http://schemas.microsoft.com/office/powerpoint/2010/main" val="196922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BEFORE THE INTERVIEW</a:t>
            </a:r>
          </a:p>
        </p:txBody>
      </p:sp>
      <p:sp>
        <p:nvSpPr>
          <p:cNvPr id="7" name="TextBox 6"/>
          <p:cNvSpPr txBox="1"/>
          <p:nvPr/>
        </p:nvSpPr>
        <p:spPr>
          <a:xfrm>
            <a:off x="522392" y="898050"/>
            <a:ext cx="4757712" cy="584775"/>
          </a:xfrm>
          <a:prstGeom prst="rect">
            <a:avLst/>
          </a:prstGeom>
          <a:noFill/>
        </p:spPr>
        <p:txBody>
          <a:bodyPr wrap="square" rtlCol="0">
            <a:spAutoFit/>
          </a:bodyPr>
          <a:lstStyle/>
          <a:p>
            <a:r>
              <a:rPr lang="en-US" sz="3200" b="1" dirty="0">
                <a:solidFill>
                  <a:srgbClr val="F37021"/>
                </a:solidFill>
                <a:latin typeface="Gentona SemiBold" charset="0"/>
                <a:ea typeface="Gentona SemiBold" charset="0"/>
                <a:cs typeface="Gentona SemiBold" charset="0"/>
              </a:rPr>
              <a:t>Settings</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7" y="1617181"/>
            <a:ext cx="8806936" cy="5169674"/>
          </a:xfrm>
          <a:prstGeom prst="rect">
            <a:avLst/>
          </a:prstGeom>
        </p:spPr>
      </p:pic>
    </p:spTree>
    <p:extLst>
      <p:ext uri="{BB962C8B-B14F-4D97-AF65-F5344CB8AC3E}">
        <p14:creationId xmlns:p14="http://schemas.microsoft.com/office/powerpoint/2010/main" val="6800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7" name="TextBox 6"/>
          <p:cNvSpPr txBox="1"/>
          <p:nvPr/>
        </p:nvSpPr>
        <p:spPr>
          <a:xfrm>
            <a:off x="522392" y="238627"/>
            <a:ext cx="4757712" cy="646331"/>
          </a:xfrm>
          <a:prstGeom prst="rect">
            <a:avLst/>
          </a:prstGeom>
          <a:noFill/>
        </p:spPr>
        <p:txBody>
          <a:bodyPr wrap="square" rtlCol="0">
            <a:spAutoFit/>
          </a:bodyPr>
          <a:lstStyle/>
          <a:p>
            <a:r>
              <a:rPr lang="en-US" sz="3600" b="1" dirty="0">
                <a:solidFill>
                  <a:srgbClr val="F37021"/>
                </a:solidFill>
                <a:latin typeface="Gentona SemiBold" charset="0"/>
                <a:ea typeface="Gentona SemiBold" charset="0"/>
                <a:cs typeface="Gentona SemiBold" charset="0"/>
              </a:rPr>
              <a:t>Further tips II:</a:t>
            </a:r>
          </a:p>
        </p:txBody>
      </p:sp>
      <p:cxnSp>
        <p:nvCxnSpPr>
          <p:cNvPr id="10" name="Straight Connector 9"/>
          <p:cNvCxnSpPr/>
          <p:nvPr/>
        </p:nvCxnSpPr>
        <p:spPr>
          <a:xfrm>
            <a:off x="-44605" y="853956"/>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6" y="769405"/>
            <a:ext cx="8399311" cy="5262979"/>
          </a:xfrm>
          <a:prstGeom prst="rect">
            <a:avLst/>
          </a:prstGeom>
          <a:noFill/>
        </p:spPr>
        <p:txBody>
          <a:bodyPr wrap="square" rtlCol="0">
            <a:spAutoFit/>
          </a:bodyPr>
          <a:lstStyle/>
          <a:p>
            <a:pPr marL="214313" indent="-214313">
              <a:lnSpc>
                <a:spcPct val="150000"/>
              </a:lnSpc>
              <a:buFont typeface="Arial" charset="0"/>
              <a:buChar char="•"/>
            </a:pPr>
            <a:r>
              <a:rPr lang="en-US" sz="3200" dirty="0">
                <a:solidFill>
                  <a:srgbClr val="002060"/>
                </a:solidFill>
                <a:latin typeface="Gentona Book" charset="0"/>
                <a:ea typeface="Gentona Book" charset="0"/>
                <a:cs typeface="Gentona Book" charset="0"/>
              </a:rPr>
              <a:t>Don’t be too relaxed</a:t>
            </a:r>
          </a:p>
          <a:p>
            <a:pPr marL="214313" indent="-214313">
              <a:lnSpc>
                <a:spcPct val="150000"/>
              </a:lnSpc>
              <a:buFont typeface="Arial" charset="0"/>
              <a:buChar char="•"/>
            </a:pPr>
            <a:r>
              <a:rPr lang="en-US" sz="3200" dirty="0">
                <a:solidFill>
                  <a:srgbClr val="002060"/>
                </a:solidFill>
                <a:latin typeface="Gentona Book" charset="0"/>
                <a:ea typeface="Gentona Book" charset="0"/>
                <a:cs typeface="Gentona Book" charset="0"/>
              </a:rPr>
              <a:t>Perception of balance (moderation)</a:t>
            </a:r>
          </a:p>
          <a:p>
            <a:pPr marL="214313" indent="-214313">
              <a:lnSpc>
                <a:spcPct val="150000"/>
              </a:lnSpc>
              <a:buFont typeface="Arial" charset="0"/>
              <a:buChar char="•"/>
            </a:pPr>
            <a:r>
              <a:rPr lang="en-US" sz="3200" dirty="0">
                <a:solidFill>
                  <a:srgbClr val="002060"/>
                </a:solidFill>
                <a:latin typeface="Gentona Book" charset="0"/>
                <a:ea typeface="Gentona Book" charset="0"/>
                <a:cs typeface="Gentona Book" charset="0"/>
              </a:rPr>
              <a:t>Research/Teaching/Outreach</a:t>
            </a:r>
          </a:p>
          <a:p>
            <a:pPr marL="214313" indent="-214313">
              <a:lnSpc>
                <a:spcPct val="150000"/>
              </a:lnSpc>
              <a:buFont typeface="Arial" charset="0"/>
              <a:buChar char="•"/>
            </a:pPr>
            <a:r>
              <a:rPr lang="en-US" sz="3200" dirty="0">
                <a:solidFill>
                  <a:srgbClr val="002060"/>
                </a:solidFill>
                <a:latin typeface="Gentona Book" charset="0"/>
                <a:ea typeface="Gentona Book" charset="0"/>
                <a:cs typeface="Gentona Book" charset="0"/>
              </a:rPr>
              <a:t>Be confident, but not arrogant</a:t>
            </a:r>
          </a:p>
          <a:p>
            <a:pPr marL="214313" indent="-214313">
              <a:lnSpc>
                <a:spcPct val="150000"/>
              </a:lnSpc>
              <a:buFont typeface="Arial" charset="0"/>
              <a:buChar char="•"/>
            </a:pPr>
            <a:r>
              <a:rPr lang="en-US" sz="3200" dirty="0">
                <a:solidFill>
                  <a:srgbClr val="002060"/>
                </a:solidFill>
                <a:latin typeface="Gentona Book" charset="0"/>
                <a:ea typeface="Gentona Book" charset="0"/>
                <a:cs typeface="Gentona Book" charset="0"/>
              </a:rPr>
              <a:t>Be kind, polite, and respectful</a:t>
            </a:r>
          </a:p>
          <a:p>
            <a:pPr marL="214313" indent="-214313">
              <a:lnSpc>
                <a:spcPct val="150000"/>
              </a:lnSpc>
              <a:buFont typeface="Arial" charset="0"/>
              <a:buChar char="•"/>
            </a:pPr>
            <a:r>
              <a:rPr lang="en-US" sz="3200" dirty="0">
                <a:solidFill>
                  <a:srgbClr val="002060"/>
                </a:solidFill>
                <a:latin typeface="Gentona Book" charset="0"/>
                <a:ea typeface="Gentona Book" charset="0"/>
                <a:cs typeface="Gentona Book" charset="0"/>
              </a:rPr>
              <a:t>Avoid mentioning your mentors too much (be independent)</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Tree>
    <p:extLst>
      <p:ext uri="{BB962C8B-B14F-4D97-AF65-F5344CB8AC3E}">
        <p14:creationId xmlns:p14="http://schemas.microsoft.com/office/powerpoint/2010/main" val="211987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883" y="0"/>
            <a:ext cx="12192000" cy="6858000"/>
          </a:xfrm>
          <a:prstGeom prst="rect">
            <a:avLst/>
          </a:prstGeom>
        </p:spPr>
      </p:pic>
      <p:sp>
        <p:nvSpPr>
          <p:cNvPr id="6" name="TextBox 5"/>
          <p:cNvSpPr txBox="1"/>
          <p:nvPr/>
        </p:nvSpPr>
        <p:spPr>
          <a:xfrm>
            <a:off x="573067" y="1533655"/>
            <a:ext cx="7867911" cy="300082"/>
          </a:xfrm>
          <a:prstGeom prst="rect">
            <a:avLst/>
          </a:prstGeom>
          <a:noFill/>
        </p:spPr>
        <p:txBody>
          <a:bodyPr wrap="square" rtlCol="0">
            <a:spAutoFit/>
          </a:bodyPr>
          <a:lstStyle/>
          <a:p>
            <a:endParaRPr lang="en-US" sz="1350"/>
          </a:p>
        </p:txBody>
      </p:sp>
      <p:sp>
        <p:nvSpPr>
          <p:cNvPr id="10" name="TextBox 9"/>
          <p:cNvSpPr txBox="1"/>
          <p:nvPr/>
        </p:nvSpPr>
        <p:spPr>
          <a:xfrm>
            <a:off x="522391" y="1018132"/>
            <a:ext cx="6619965" cy="3990836"/>
          </a:xfrm>
          <a:prstGeom prst="rect">
            <a:avLst/>
          </a:prstGeom>
          <a:noFill/>
        </p:spPr>
        <p:txBody>
          <a:bodyPr wrap="square" rtlCol="0">
            <a:spAutoFit/>
          </a:bodyPr>
          <a:lstStyle/>
          <a:p>
            <a:pPr>
              <a:lnSpc>
                <a:spcPts val="3750"/>
              </a:lnSpc>
            </a:pPr>
            <a:r>
              <a:rPr lang="en-US" sz="4125" b="1" dirty="0">
                <a:solidFill>
                  <a:schemeClr val="bg1"/>
                </a:solidFill>
                <a:latin typeface="Gentona SemiBold" charset="0"/>
                <a:ea typeface="Gentona SemiBold" charset="0"/>
                <a:cs typeface="Gentona SemiBold" charset="0"/>
              </a:rPr>
              <a:t>Go get them Gators!</a:t>
            </a:r>
          </a:p>
          <a:p>
            <a:pPr>
              <a:lnSpc>
                <a:spcPts val="3750"/>
              </a:lnSpc>
            </a:pPr>
            <a:endParaRPr lang="en-US" sz="4125" b="1" dirty="0">
              <a:solidFill>
                <a:schemeClr val="bg1"/>
              </a:solidFill>
              <a:latin typeface="Gentona SemiBold" charset="0"/>
              <a:ea typeface="Gentona SemiBold" charset="0"/>
              <a:cs typeface="Gentona SemiBold" charset="0"/>
            </a:endParaRPr>
          </a:p>
          <a:p>
            <a:pPr>
              <a:lnSpc>
                <a:spcPts val="3750"/>
              </a:lnSpc>
            </a:pPr>
            <a:endParaRPr lang="en-US" sz="4125" b="1" dirty="0">
              <a:solidFill>
                <a:schemeClr val="bg1"/>
              </a:solidFill>
              <a:latin typeface="Gentona SemiBold" charset="0"/>
              <a:ea typeface="Gentona SemiBold" charset="0"/>
              <a:cs typeface="Gentona SemiBold" charset="0"/>
            </a:endParaRPr>
          </a:p>
          <a:p>
            <a:pPr>
              <a:lnSpc>
                <a:spcPts val="3750"/>
              </a:lnSpc>
            </a:pPr>
            <a:r>
              <a:rPr lang="en-US" sz="4125" b="1" dirty="0">
                <a:solidFill>
                  <a:schemeClr val="bg1"/>
                </a:solidFill>
                <a:latin typeface="Gentona SemiBold" charset="0"/>
                <a:ea typeface="Gentona SemiBold" charset="0"/>
                <a:cs typeface="Gentona SemiBold" charset="0"/>
              </a:rPr>
              <a:t>afaciola@ufl.edu</a:t>
            </a:r>
          </a:p>
          <a:p>
            <a:pPr>
              <a:lnSpc>
                <a:spcPts val="3750"/>
              </a:lnSpc>
            </a:pPr>
            <a:endParaRPr lang="en-US" sz="4125" b="1" dirty="0">
              <a:solidFill>
                <a:schemeClr val="bg1"/>
              </a:solidFill>
              <a:latin typeface="Gentona SemiBold" charset="0"/>
              <a:ea typeface="Gentona SemiBold" charset="0"/>
              <a:cs typeface="Gentona SemiBold" charset="0"/>
            </a:endParaRPr>
          </a:p>
          <a:p>
            <a:pPr>
              <a:lnSpc>
                <a:spcPts val="3750"/>
              </a:lnSpc>
            </a:pPr>
            <a:r>
              <a:rPr lang="en-US" sz="4125" b="1" dirty="0">
                <a:solidFill>
                  <a:schemeClr val="bg1"/>
                </a:solidFill>
                <a:latin typeface="Gentona SemiBold" charset="0"/>
                <a:ea typeface="Gentona SemiBold" charset="0"/>
                <a:cs typeface="Gentona SemiBold" charset="0"/>
              </a:rPr>
              <a:t>faciola.com</a:t>
            </a:r>
          </a:p>
          <a:p>
            <a:pPr>
              <a:lnSpc>
                <a:spcPts val="3750"/>
              </a:lnSpc>
            </a:pPr>
            <a:endParaRPr lang="en-US" sz="4125" b="1" dirty="0">
              <a:solidFill>
                <a:schemeClr val="bg1"/>
              </a:solidFill>
              <a:latin typeface="Gentona SemiBold" charset="0"/>
              <a:ea typeface="Gentona SemiBold" charset="0"/>
              <a:cs typeface="Gentona SemiBold" charset="0"/>
            </a:endParaRPr>
          </a:p>
          <a:p>
            <a:pPr>
              <a:lnSpc>
                <a:spcPts val="3750"/>
              </a:lnSpc>
            </a:pPr>
            <a:endParaRPr lang="en-US" sz="6675" b="1" dirty="0">
              <a:solidFill>
                <a:schemeClr val="bg1"/>
              </a:solidFill>
              <a:latin typeface="Gentona SemiBold" charset="0"/>
              <a:ea typeface="Gentona SemiBold" charset="0"/>
              <a:cs typeface="Gentona SemiBold"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30" y="5499388"/>
            <a:ext cx="3303970" cy="1097022"/>
          </a:xfrm>
          <a:prstGeom prst="rect">
            <a:avLst/>
          </a:prstGeom>
          <a:solidFill>
            <a:srgbClr val="FFFFFF"/>
          </a:solidFill>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9429" y="5298560"/>
            <a:ext cx="1888688" cy="133319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6224" y="5429003"/>
            <a:ext cx="1329899" cy="1329899"/>
          </a:xfrm>
          <a:prstGeom prst="rect">
            <a:avLst/>
          </a:prstGeom>
        </p:spPr>
      </p:pic>
    </p:spTree>
    <p:extLst>
      <p:ext uri="{BB962C8B-B14F-4D97-AF65-F5344CB8AC3E}">
        <p14:creationId xmlns:p14="http://schemas.microsoft.com/office/powerpoint/2010/main" val="94918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64" y="-32657"/>
            <a:ext cx="5706105" cy="31865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7927" y="3138854"/>
            <a:ext cx="6666073" cy="3751803"/>
          </a:xfrm>
          <a:prstGeom prst="rect">
            <a:avLst/>
          </a:prstGeom>
        </p:spPr>
      </p:pic>
      <p:sp>
        <p:nvSpPr>
          <p:cNvPr id="12" name="TextBox 11"/>
          <p:cNvSpPr txBox="1"/>
          <p:nvPr/>
        </p:nvSpPr>
        <p:spPr>
          <a:xfrm>
            <a:off x="5409478" y="628103"/>
            <a:ext cx="4174137" cy="2308324"/>
          </a:xfrm>
          <a:prstGeom prst="rect">
            <a:avLst/>
          </a:prstGeom>
          <a:noFill/>
        </p:spPr>
        <p:txBody>
          <a:bodyPr wrap="square" rtlCol="0">
            <a:spAutoFit/>
          </a:bodyPr>
          <a:lstStyle/>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Setting</a:t>
            </a: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Background</a:t>
            </a: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Video</a:t>
            </a: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Audio</a:t>
            </a:r>
          </a:p>
        </p:txBody>
      </p:sp>
      <p:sp>
        <p:nvSpPr>
          <p:cNvPr id="13" name="TextBox 12"/>
          <p:cNvSpPr txBox="1"/>
          <p:nvPr/>
        </p:nvSpPr>
        <p:spPr>
          <a:xfrm>
            <a:off x="-131885" y="3725926"/>
            <a:ext cx="2338756" cy="2862322"/>
          </a:xfrm>
          <a:prstGeom prst="rect">
            <a:avLst/>
          </a:prstGeom>
          <a:noFill/>
        </p:spPr>
        <p:txBody>
          <a:bodyPr wrap="square" rtlCol="0">
            <a:spAutoFit/>
          </a:bodyPr>
          <a:lstStyle/>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Internet</a:t>
            </a: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Potential distractions</a:t>
            </a: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Have some water!</a:t>
            </a:r>
          </a:p>
        </p:txBody>
      </p:sp>
    </p:spTree>
    <p:extLst>
      <p:ext uri="{BB962C8B-B14F-4D97-AF65-F5344CB8AC3E}">
        <p14:creationId xmlns:p14="http://schemas.microsoft.com/office/powerpoint/2010/main" val="3848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BEFORE 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367295"/>
            <a:ext cx="8951213" cy="3359061"/>
          </a:xfrm>
          <a:prstGeom prst="rect">
            <a:avLst/>
          </a:prstGeom>
          <a:noFill/>
        </p:spPr>
        <p:txBody>
          <a:bodyPr wrap="square" rtlCol="0">
            <a:spAutoFit/>
          </a:bodyPr>
          <a:lstStyle/>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The academic job conundrum (skills to get to the interview, get the offer, and then succeed in the job are </a:t>
            </a:r>
            <a:r>
              <a:rPr lang="en-US" sz="2400" b="1" dirty="0">
                <a:solidFill>
                  <a:srgbClr val="002060"/>
                </a:solidFill>
                <a:latin typeface="Gentona Book" charset="0"/>
                <a:ea typeface="Gentona Book" charset="0"/>
                <a:cs typeface="Gentona Book" charset="0"/>
              </a:rPr>
              <a:t>different</a:t>
            </a:r>
            <a:r>
              <a:rPr lang="en-US" sz="2400" dirty="0">
                <a:solidFill>
                  <a:srgbClr val="002060"/>
                </a:solidFill>
                <a:latin typeface="Gentona Book" charset="0"/>
                <a:ea typeface="Gentona Book" charset="0"/>
                <a:cs typeface="Gentona Book" charset="0"/>
              </a:rPr>
              <a:t>)</a:t>
            </a: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Job hunt can be a full-time job </a:t>
            </a: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Study the job description (split, specific areas, etc.)</a:t>
            </a: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Get information on the search committee (try to put yourself in their shoes)</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Tree>
    <p:extLst>
      <p:ext uri="{BB962C8B-B14F-4D97-AF65-F5344CB8AC3E}">
        <p14:creationId xmlns:p14="http://schemas.microsoft.com/office/powerpoint/2010/main" val="225356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BEFORE 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4" y="2112095"/>
            <a:ext cx="9144000" cy="4572000"/>
          </a:xfrm>
          <a:prstGeom prst="rect">
            <a:avLst/>
          </a:prstGeom>
        </p:spPr>
      </p:pic>
      <p:sp>
        <p:nvSpPr>
          <p:cNvPr id="12" name="TextBox 11"/>
          <p:cNvSpPr txBox="1"/>
          <p:nvPr/>
        </p:nvSpPr>
        <p:spPr>
          <a:xfrm>
            <a:off x="-44605" y="1367295"/>
            <a:ext cx="8951213" cy="646331"/>
          </a:xfrm>
          <a:prstGeom prst="rect">
            <a:avLst/>
          </a:prstGeom>
          <a:noFill/>
        </p:spPr>
        <p:txBody>
          <a:bodyPr wrap="square" rtlCol="0">
            <a:spAutoFit/>
          </a:bodyPr>
          <a:lstStyle/>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The search committee (The Usual Suspects)</a:t>
            </a:r>
          </a:p>
        </p:txBody>
      </p:sp>
    </p:spTree>
    <p:extLst>
      <p:ext uri="{BB962C8B-B14F-4D97-AF65-F5344CB8AC3E}">
        <p14:creationId xmlns:p14="http://schemas.microsoft.com/office/powerpoint/2010/main" val="28139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BEFORE 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367295"/>
            <a:ext cx="8951213" cy="4524315"/>
          </a:xfrm>
          <a:prstGeom prst="rect">
            <a:avLst/>
          </a:prstGeom>
          <a:noFill/>
        </p:spPr>
        <p:txBody>
          <a:bodyPr wrap="square" rtlCol="0">
            <a:spAutoFit/>
          </a:bodyPr>
          <a:lstStyle/>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Get information on the department</a:t>
            </a: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Be yourself, but be strategic!</a:t>
            </a: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Watch other interviews!</a:t>
            </a:r>
          </a:p>
          <a:p>
            <a:pPr marL="214313" indent="-214313">
              <a:lnSpc>
                <a:spcPct val="150000"/>
              </a:lnSpc>
              <a:buFont typeface="Arial" charset="0"/>
              <a:buChar char="•"/>
            </a:pPr>
            <a:r>
              <a:rPr lang="en-US" sz="2400" dirty="0">
                <a:solidFill>
                  <a:srgbClr val="00B0F0"/>
                </a:solidFill>
                <a:latin typeface="Gentona Book" charset="0"/>
                <a:ea typeface="Gentona Book" charset="0"/>
                <a:cs typeface="Gentona Book" charset="0"/>
              </a:rPr>
              <a:t>https://calendar.hr.ufl.edu/events/category/talent-acquisition-and-onboarding/search-committee-meeting/</a:t>
            </a:r>
          </a:p>
          <a:p>
            <a:pPr marL="214313" indent="-214313">
              <a:lnSpc>
                <a:spcPct val="150000"/>
              </a:lnSpc>
              <a:buFont typeface="Arial" charset="0"/>
              <a:buChar char="•"/>
            </a:pPr>
            <a:endParaRPr lang="en-US" sz="2400" dirty="0">
              <a:solidFill>
                <a:srgbClr val="002060"/>
              </a:solidFill>
              <a:latin typeface="Gentona Book" charset="0"/>
              <a:ea typeface="Gentona Book" charset="0"/>
              <a:cs typeface="Gentona Book" charset="0"/>
            </a:endParaRP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Practice, practice, practice! (Record yourself and see how your answers sound!)</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Tree>
    <p:extLst>
      <p:ext uri="{BB962C8B-B14F-4D97-AF65-F5344CB8AC3E}">
        <p14:creationId xmlns:p14="http://schemas.microsoft.com/office/powerpoint/2010/main" val="20984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2057" y="-32657"/>
            <a:ext cx="12308114" cy="6923314"/>
          </a:xfrm>
          <a:prstGeom prst="rect">
            <a:avLst/>
          </a:prstGeom>
        </p:spPr>
      </p:pic>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THE INTERVIEW</a:t>
            </a:r>
          </a:p>
        </p:txBody>
      </p:sp>
      <p:cxnSp>
        <p:nvCxnSpPr>
          <p:cNvPr id="10" name="Straight Connector 9"/>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605" y="1394764"/>
            <a:ext cx="8522920" cy="5632311"/>
          </a:xfrm>
          <a:prstGeom prst="rect">
            <a:avLst/>
          </a:prstGeom>
          <a:noFill/>
        </p:spPr>
        <p:txBody>
          <a:bodyPr wrap="square" rtlCol="0">
            <a:spAutoFit/>
          </a:bodyPr>
          <a:lstStyle/>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First round zoom interviews</a:t>
            </a:r>
          </a:p>
          <a:p>
            <a:pPr marL="671513" lvl="1" indent="-214313">
              <a:lnSpc>
                <a:spcPct val="150000"/>
              </a:lnSpc>
              <a:buFont typeface="Arial" charset="0"/>
              <a:buChar char="•"/>
            </a:pPr>
            <a:r>
              <a:rPr lang="en-US" sz="2400" dirty="0">
                <a:solidFill>
                  <a:srgbClr val="002060"/>
                </a:solidFill>
                <a:latin typeface="Gentona Book" charset="0"/>
                <a:ea typeface="Gentona Book" charset="0"/>
                <a:cs typeface="Gentona Book" charset="0"/>
              </a:rPr>
              <a:t>Typically 1h long</a:t>
            </a:r>
          </a:p>
          <a:p>
            <a:pPr marL="671513" lvl="1" indent="-214313">
              <a:lnSpc>
                <a:spcPct val="150000"/>
              </a:lnSpc>
              <a:buFont typeface="Arial" charset="0"/>
              <a:buChar char="•"/>
            </a:pPr>
            <a:r>
              <a:rPr lang="en-US" sz="2400" dirty="0">
                <a:solidFill>
                  <a:srgbClr val="002060"/>
                </a:solidFill>
                <a:latin typeface="Gentona Book" charset="0"/>
                <a:ea typeface="Gentona Book" charset="0"/>
                <a:cs typeface="Gentona Book" charset="0"/>
              </a:rPr>
              <a:t>Typically ~10 questions (each question has a purpose)</a:t>
            </a:r>
          </a:p>
          <a:p>
            <a:pPr marL="671513" lvl="1" indent="-214313">
              <a:lnSpc>
                <a:spcPct val="150000"/>
              </a:lnSpc>
              <a:buFont typeface="Arial" charset="0"/>
              <a:buChar char="•"/>
            </a:pPr>
            <a:r>
              <a:rPr lang="en-US" sz="2400" dirty="0">
                <a:solidFill>
                  <a:srgbClr val="002060"/>
                </a:solidFill>
                <a:latin typeface="Gentona Book" charset="0"/>
                <a:ea typeface="Gentona Book" charset="0"/>
                <a:cs typeface="Gentona Book" charset="0"/>
              </a:rPr>
              <a:t>60 min – 5 min intro = 55 min/10 = 5.5 min per question</a:t>
            </a:r>
          </a:p>
          <a:p>
            <a:pPr lvl="1">
              <a:lnSpc>
                <a:spcPct val="150000"/>
              </a:lnSpc>
            </a:pPr>
            <a:endParaRPr lang="en-US" sz="2400" dirty="0">
              <a:solidFill>
                <a:srgbClr val="002060"/>
              </a:solidFill>
              <a:latin typeface="Gentona Book" charset="0"/>
              <a:ea typeface="Gentona Book" charset="0"/>
              <a:cs typeface="Gentona Book" charset="0"/>
            </a:endParaRPr>
          </a:p>
          <a:p>
            <a:pPr marL="214313" indent="-214313">
              <a:lnSpc>
                <a:spcPct val="150000"/>
              </a:lnSpc>
              <a:buFont typeface="Arial" charset="0"/>
              <a:buChar char="•"/>
            </a:pPr>
            <a:r>
              <a:rPr lang="en-US" sz="2400" dirty="0">
                <a:solidFill>
                  <a:srgbClr val="002060"/>
                </a:solidFill>
                <a:latin typeface="Gentona Book" charset="0"/>
                <a:ea typeface="Gentona Book" charset="0"/>
                <a:cs typeface="Gentona Book" charset="0"/>
              </a:rPr>
              <a:t>Final round zoom interviews</a:t>
            </a:r>
          </a:p>
          <a:p>
            <a:pPr marL="671513" lvl="1" indent="-214313">
              <a:lnSpc>
                <a:spcPct val="150000"/>
              </a:lnSpc>
              <a:buFont typeface="Arial" charset="0"/>
              <a:buChar char="•"/>
            </a:pPr>
            <a:r>
              <a:rPr lang="en-US" sz="2400" dirty="0">
                <a:solidFill>
                  <a:srgbClr val="002060"/>
                </a:solidFill>
                <a:latin typeface="Gentona Book" charset="0"/>
                <a:ea typeface="Gentona Book" charset="0"/>
                <a:cs typeface="Gentona Book" charset="0"/>
              </a:rPr>
              <a:t>Different ball game!</a:t>
            </a:r>
          </a:p>
          <a:p>
            <a:pPr marL="671513" lvl="1" indent="-214313">
              <a:lnSpc>
                <a:spcPct val="150000"/>
              </a:lnSpc>
              <a:buFont typeface="Arial" charset="0"/>
              <a:buChar char="•"/>
            </a:pPr>
            <a:r>
              <a:rPr lang="en-US" sz="2400" dirty="0">
                <a:solidFill>
                  <a:srgbClr val="002060"/>
                </a:solidFill>
                <a:latin typeface="Gentona Book" charset="0"/>
                <a:ea typeface="Gentona Book" charset="0"/>
                <a:cs typeface="Gentona Book" charset="0"/>
              </a:rPr>
              <a:t>Can last 2-3 days</a:t>
            </a:r>
          </a:p>
          <a:p>
            <a:pPr marL="671513" lvl="1" indent="-214313">
              <a:lnSpc>
                <a:spcPct val="150000"/>
              </a:lnSpc>
              <a:buFont typeface="Arial" charset="0"/>
              <a:buChar char="•"/>
            </a:pPr>
            <a:r>
              <a:rPr lang="en-US" sz="2400" dirty="0">
                <a:solidFill>
                  <a:srgbClr val="002060"/>
                </a:solidFill>
                <a:latin typeface="Gentona Book" charset="0"/>
                <a:ea typeface="Gentona Book" charset="0"/>
                <a:cs typeface="Gentona Book" charset="0"/>
              </a:rPr>
              <a:t>Research seminar, teaching demonstration, group meetings, students, Chair, Deans, etc.</a:t>
            </a:r>
          </a:p>
        </p:txBody>
      </p:sp>
      <p:sp>
        <p:nvSpPr>
          <p:cNvPr id="9" name="Rectangle 8"/>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Tree>
    <p:extLst>
      <p:ext uri="{BB962C8B-B14F-4D97-AF65-F5344CB8AC3E}">
        <p14:creationId xmlns:p14="http://schemas.microsoft.com/office/powerpoint/2010/main" val="23967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5677</TotalTime>
  <Words>1627</Words>
  <Application>Microsoft Office PowerPoint</Application>
  <PresentationFormat>On-screen Show (4:3)</PresentationFormat>
  <Paragraphs>209</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Gentona Book</vt:lpstr>
      <vt:lpstr>Gentona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Faciola,Antonio</cp:lastModifiedBy>
  <cp:revision>94</cp:revision>
  <cp:lastPrinted>2020-09-24T18:53:08Z</cp:lastPrinted>
  <dcterms:created xsi:type="dcterms:W3CDTF">2018-03-15T14:48:50Z</dcterms:created>
  <dcterms:modified xsi:type="dcterms:W3CDTF">2022-09-14T16:55:42Z</dcterms:modified>
  <cp:category/>
</cp:coreProperties>
</file>